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318" r:id="rId4"/>
    <p:sldId id="374" r:id="rId5"/>
    <p:sldId id="259" r:id="rId6"/>
    <p:sldId id="261" r:id="rId7"/>
    <p:sldId id="265" r:id="rId8"/>
    <p:sldId id="269" r:id="rId9"/>
    <p:sldId id="266" r:id="rId10"/>
    <p:sldId id="326" r:id="rId11"/>
    <p:sldId id="333" r:id="rId12"/>
    <p:sldId id="353" r:id="rId13"/>
    <p:sldId id="370" r:id="rId14"/>
    <p:sldId id="371" r:id="rId15"/>
    <p:sldId id="359" r:id="rId16"/>
    <p:sldId id="323" r:id="rId17"/>
    <p:sldId id="324" r:id="rId18"/>
    <p:sldId id="369" r:id="rId19"/>
    <p:sldId id="355" r:id="rId20"/>
  </p:sldIdLst>
  <p:sldSz cx="12192000" cy="6858000"/>
  <p:notesSz cx="6797675"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1BDE56"/>
    <a:srgbClr val="2829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8" autoAdjust="0"/>
    <p:restoredTop sz="83252" autoAdjust="0"/>
  </p:normalViewPr>
  <p:slideViewPr>
    <p:cSldViewPr snapToGrid="0" snapToObjects="1" showGuides="1">
      <p:cViewPr varScale="1">
        <p:scale>
          <a:sx n="80" d="100"/>
          <a:sy n="80" d="100"/>
        </p:scale>
        <p:origin x="168" y="51"/>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C37EEBA1-2D2C-4CFF-824D-F79D6C2CAC30}" type="datetimeFigureOut">
              <a:rPr lang="nl-NL" smtClean="0"/>
              <a:t>5-4-2018</a:t>
            </a:fld>
            <a:endParaRPr lang="nl-NL"/>
          </a:p>
        </p:txBody>
      </p:sp>
      <p:sp>
        <p:nvSpPr>
          <p:cNvPr id="4" name="Tijdelijke aanduiding voor dia-afbeelding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ECDF9AAA-7C37-4A12-89BB-0B8E035B5DB4}" type="slidenum">
              <a:rPr lang="nl-NL" smtClean="0"/>
              <a:t>‹#›</a:t>
            </a:fld>
            <a:endParaRPr lang="nl-NL"/>
          </a:p>
        </p:txBody>
      </p:sp>
    </p:spTree>
    <p:extLst>
      <p:ext uri="{BB962C8B-B14F-4D97-AF65-F5344CB8AC3E}">
        <p14:creationId xmlns:p14="http://schemas.microsoft.com/office/powerpoint/2010/main" val="3957361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t>2</a:t>
            </a:fld>
            <a:endParaRPr lang="nl-NL"/>
          </a:p>
        </p:txBody>
      </p:sp>
    </p:spTree>
    <p:extLst>
      <p:ext uri="{BB962C8B-B14F-4D97-AF65-F5344CB8AC3E}">
        <p14:creationId xmlns:p14="http://schemas.microsoft.com/office/powerpoint/2010/main" val="155004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ECDF9AAA-7C37-4A12-89BB-0B8E035B5DB4}" type="slidenum">
              <a:rPr lang="nl-NL" sz="1800" kern="0" smtClean="0">
                <a:solidFill>
                  <a:sysClr val="windowText" lastClr="000000"/>
                </a:solidFill>
              </a:rPr>
              <a:pPr>
                <a:defRPr/>
              </a:pPr>
              <a:t>3</a:t>
            </a:fld>
            <a:endParaRPr lang="nl-NL" sz="1800" kern="0">
              <a:solidFill>
                <a:sysClr val="windowText" lastClr="000000"/>
              </a:solidFill>
            </a:endParaRPr>
          </a:p>
        </p:txBody>
      </p:sp>
    </p:spTree>
    <p:extLst>
      <p:ext uri="{BB962C8B-B14F-4D97-AF65-F5344CB8AC3E}">
        <p14:creationId xmlns:p14="http://schemas.microsoft.com/office/powerpoint/2010/main" val="148757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ECDF9AAA-7C37-4A12-89BB-0B8E035B5DB4}" type="slidenum">
              <a:rPr lang="nl-NL" sz="1800" kern="0" smtClean="0">
                <a:solidFill>
                  <a:sysClr val="windowText" lastClr="000000"/>
                </a:solidFill>
              </a:rPr>
              <a:pPr>
                <a:defRPr/>
              </a:pPr>
              <a:t>4</a:t>
            </a:fld>
            <a:endParaRPr lang="nl-NL" sz="1800" kern="0">
              <a:solidFill>
                <a:sysClr val="windowText" lastClr="000000"/>
              </a:solidFill>
            </a:endParaRPr>
          </a:p>
        </p:txBody>
      </p:sp>
    </p:spTree>
    <p:extLst>
      <p:ext uri="{BB962C8B-B14F-4D97-AF65-F5344CB8AC3E}">
        <p14:creationId xmlns:p14="http://schemas.microsoft.com/office/powerpoint/2010/main" val="16285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t>7</a:t>
            </a:fld>
            <a:endParaRPr lang="nl-NL"/>
          </a:p>
        </p:txBody>
      </p:sp>
    </p:spTree>
    <p:extLst>
      <p:ext uri="{BB962C8B-B14F-4D97-AF65-F5344CB8AC3E}">
        <p14:creationId xmlns:p14="http://schemas.microsoft.com/office/powerpoint/2010/main" val="36802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RF, </a:t>
            </a:r>
            <a:r>
              <a:rPr lang="nl-NL" dirty="0" err="1"/>
              <a:t>Gites</a:t>
            </a:r>
            <a:r>
              <a:rPr lang="nl-NL" dirty="0"/>
              <a:t>, B&amp;G,</a:t>
            </a:r>
            <a:r>
              <a:rPr lang="nl-NL" baseline="0" dirty="0"/>
              <a:t> SSH Backoffice, Care Plus</a:t>
            </a:r>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t>10</a:t>
            </a:fld>
            <a:endParaRPr lang="nl-NL"/>
          </a:p>
        </p:txBody>
      </p:sp>
    </p:spTree>
    <p:extLst>
      <p:ext uri="{BB962C8B-B14F-4D97-AF65-F5344CB8AC3E}">
        <p14:creationId xmlns:p14="http://schemas.microsoft.com/office/powerpoint/2010/main" val="92989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Rotterdam Festivals</a:t>
            </a:r>
          </a:p>
          <a:p>
            <a:r>
              <a:rPr lang="nl-NL" dirty="0"/>
              <a:t>Care Plus</a:t>
            </a:r>
          </a:p>
          <a:p>
            <a:r>
              <a:rPr lang="nl-NL" dirty="0"/>
              <a:t>SK</a:t>
            </a:r>
          </a:p>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t>11</a:t>
            </a:fld>
            <a:endParaRPr lang="nl-NL"/>
          </a:p>
        </p:txBody>
      </p:sp>
    </p:spTree>
    <p:extLst>
      <p:ext uri="{BB962C8B-B14F-4D97-AF65-F5344CB8AC3E}">
        <p14:creationId xmlns:p14="http://schemas.microsoft.com/office/powerpoint/2010/main" val="65934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solidFill>
                  <a:prstClr val="black"/>
                </a:solidFill>
              </a:rPr>
              <a:pPr/>
              <a:t>13</a:t>
            </a:fld>
            <a:endParaRPr lang="nl-NL">
              <a:solidFill>
                <a:prstClr val="black"/>
              </a:solidFill>
            </a:endParaRPr>
          </a:p>
        </p:txBody>
      </p:sp>
    </p:spTree>
    <p:extLst>
      <p:ext uri="{BB962C8B-B14F-4D97-AF65-F5344CB8AC3E}">
        <p14:creationId xmlns:p14="http://schemas.microsoft.com/office/powerpoint/2010/main" val="457444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solidFill>
                  <a:prstClr val="black"/>
                </a:solidFill>
              </a:rPr>
              <a:pPr/>
              <a:t>14</a:t>
            </a:fld>
            <a:endParaRPr lang="nl-NL">
              <a:solidFill>
                <a:prstClr val="black"/>
              </a:solidFill>
            </a:endParaRPr>
          </a:p>
        </p:txBody>
      </p:sp>
    </p:spTree>
    <p:extLst>
      <p:ext uri="{BB962C8B-B14F-4D97-AF65-F5344CB8AC3E}">
        <p14:creationId xmlns:p14="http://schemas.microsoft.com/office/powerpoint/2010/main" val="318184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ECDF9AAA-7C37-4A12-89BB-0B8E035B5DB4}" type="slidenum">
              <a:rPr lang="nl-NL" smtClean="0">
                <a:solidFill>
                  <a:prstClr val="black"/>
                </a:solidFill>
              </a:rPr>
              <a:pPr/>
              <a:t>15</a:t>
            </a:fld>
            <a:endParaRPr lang="nl-NL">
              <a:solidFill>
                <a:prstClr val="black"/>
              </a:solidFill>
            </a:endParaRPr>
          </a:p>
        </p:txBody>
      </p:sp>
    </p:spTree>
    <p:extLst>
      <p:ext uri="{BB962C8B-B14F-4D97-AF65-F5344CB8AC3E}">
        <p14:creationId xmlns:p14="http://schemas.microsoft.com/office/powerpoint/2010/main" val="104192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Titelstijl van model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9038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verticale tekst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634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Titelstijl van model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345950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ijst met titel en icoon">
    <p:bg>
      <p:bgPr>
        <a:solidFill>
          <a:srgbClr val="FFFFFF"/>
        </a:solidFill>
        <a:effectLst/>
      </p:bgPr>
    </p:bg>
    <p:spTree>
      <p:nvGrpSpPr>
        <p:cNvPr id="1" name=""/>
        <p:cNvGrpSpPr/>
        <p:nvPr/>
      </p:nvGrpSpPr>
      <p:grpSpPr>
        <a:xfrm>
          <a:off x="0" y="0"/>
          <a:ext cx="0" cy="0"/>
          <a:chOff x="0" y="0"/>
          <a:chExt cx="0" cy="0"/>
        </a:xfrm>
      </p:grpSpPr>
      <p:sp>
        <p:nvSpPr>
          <p:cNvPr id="6" name="Shape 98"/>
          <p:cNvSpPr>
            <a:spLocks noGrp="1"/>
          </p:cNvSpPr>
          <p:nvPr>
            <p:ph type="body" sz="quarter" idx="14"/>
          </p:nvPr>
        </p:nvSpPr>
        <p:spPr>
          <a:xfrm>
            <a:off x="5079679" y="1500413"/>
            <a:ext cx="3342396" cy="664797"/>
          </a:xfrm>
          <a:prstGeom prst="rect">
            <a:avLst/>
          </a:prstGeom>
        </p:spPr>
        <p:txBody>
          <a:bodyPr lIns="0" tIns="0" rIns="0" bIns="0" anchor="b">
            <a:spAutoFit/>
          </a:bodyPr>
          <a:lstStyle>
            <a:lvl1pPr marL="0" indent="0" defTabSz="292093">
              <a:spcBef>
                <a:spcPts val="0"/>
              </a:spcBef>
              <a:buSzTx/>
              <a:buNone/>
              <a:defRPr sz="2400" spc="0">
                <a:solidFill>
                  <a:srgbClr val="1A1A1A"/>
                </a:solidFill>
                <a:latin typeface="+mj-lt"/>
                <a:ea typeface="+mj-ea"/>
                <a:cs typeface="+mj-cs"/>
                <a:sym typeface="Circular Std Black"/>
              </a:defRPr>
            </a:lvl1pPr>
          </a:lstStyle>
          <a:p>
            <a:pPr lvl="0"/>
            <a:r>
              <a:rPr lang="nl-NL"/>
              <a:t>Klik om de modelstijlen te bewerken</a:t>
            </a:r>
          </a:p>
        </p:txBody>
      </p:sp>
      <p:sp>
        <p:nvSpPr>
          <p:cNvPr id="7" name="Shape 99"/>
          <p:cNvSpPr>
            <a:spLocks noGrp="1"/>
          </p:cNvSpPr>
          <p:nvPr>
            <p:ph type="pic" sz="half" idx="15" hasCustomPrompt="1"/>
          </p:nvPr>
        </p:nvSpPr>
        <p:spPr>
          <a:xfrm>
            <a:off x="952501" y="952489"/>
            <a:ext cx="3494039" cy="4953025"/>
          </a:xfrm>
          <a:prstGeom prst="rect">
            <a:avLst/>
          </a:prstGeom>
          <a:blipFill>
            <a:blip r:embed="rId2"/>
            <a:stretch>
              <a:fillRect/>
            </a:stretch>
          </a:blipFill>
        </p:spPr>
        <p:txBody>
          <a:bodyPr lIns="91439" tIns="45719" rIns="91439" bIns="45719" anchor="t">
            <a:noAutofit/>
          </a:bodyPr>
          <a:lstStyle>
            <a:lvl1pPr>
              <a:defRPr/>
            </a:lvl1pPr>
          </a:lstStyle>
          <a:p>
            <a:r>
              <a:rPr lang="nl-NL" dirty="0"/>
              <a:t>Icoon</a:t>
            </a:r>
            <a:endParaRPr dirty="0"/>
          </a:p>
        </p:txBody>
      </p:sp>
      <p:sp>
        <p:nvSpPr>
          <p:cNvPr id="8" name="Tijdelijke aanduiding voor tekst 5"/>
          <p:cNvSpPr>
            <a:spLocks noGrp="1"/>
          </p:cNvSpPr>
          <p:nvPr>
            <p:ph type="body" sz="quarter" idx="16"/>
          </p:nvPr>
        </p:nvSpPr>
        <p:spPr>
          <a:xfrm>
            <a:off x="5079679" y="2462646"/>
            <a:ext cx="6132040" cy="3460317"/>
          </a:xfrm>
          <a:prstGeom prst="rect">
            <a:avLst/>
          </a:prstGeom>
        </p:spPr>
        <p:txBody>
          <a:bodyPr/>
          <a:lstStyle>
            <a:lvl1pPr marL="0" indent="0">
              <a:buFont typeface="Arial" panose="020B0604020202020204" pitchFamily="34" charset="0"/>
              <a:buNone/>
              <a:defRPr sz="1600"/>
            </a:lvl1pPr>
            <a:lvl2pPr marL="603236" indent="-285744">
              <a:buFont typeface="Arial" panose="020B0604020202020204" pitchFamily="34" charset="0"/>
              <a:buChar char="•"/>
              <a:defRPr sz="1600"/>
            </a:lvl2pPr>
            <a:lvl3pPr marL="920728" indent="-285744">
              <a:buFont typeface="Arial" panose="020B0604020202020204" pitchFamily="34" charset="0"/>
              <a:buChar char="•"/>
              <a:defRPr sz="2000"/>
            </a:lvl3pPr>
            <a:lvl4pPr marL="1238220" indent="-285744">
              <a:buFont typeface="Arial" panose="020B0604020202020204" pitchFamily="34" charset="0"/>
              <a:buChar char="•"/>
              <a:defRPr sz="2000"/>
            </a:lvl4pPr>
            <a:lvl5pPr marL="1555712" indent="-285744">
              <a:buFont typeface="Arial" panose="020B0604020202020204" pitchFamily="34" charset="0"/>
              <a:buChar char="•"/>
              <a:defRPr sz="2000"/>
            </a:lvl5pPr>
          </a:lstStyle>
          <a:p>
            <a:pPr lvl="0"/>
            <a:r>
              <a:rPr lang="nl-NL"/>
              <a:t>Klik om de modelstijlen te bewerken</a:t>
            </a:r>
          </a:p>
          <a:p>
            <a:pPr lvl="1"/>
            <a:r>
              <a:rPr lang="nl-NL"/>
              <a:t>Tweede niveau</a:t>
            </a:r>
          </a:p>
        </p:txBody>
      </p:sp>
    </p:spTree>
    <p:extLst>
      <p:ext uri="{BB962C8B-B14F-4D97-AF65-F5344CB8AC3E}">
        <p14:creationId xmlns:p14="http://schemas.microsoft.com/office/powerpoint/2010/main" val="397814212"/>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ijst met titel, intro en afbeelding kopie 1">
    <p:bg>
      <p:bgPr>
        <a:solidFill>
          <a:srgbClr val="FFFFFF"/>
        </a:solidFill>
        <a:effectLst/>
      </p:bgPr>
    </p:bg>
    <p:spTree>
      <p:nvGrpSpPr>
        <p:cNvPr id="1" name=""/>
        <p:cNvGrpSpPr/>
        <p:nvPr/>
      </p:nvGrpSpPr>
      <p:grpSpPr>
        <a:xfrm>
          <a:off x="0" y="0"/>
          <a:ext cx="0" cy="0"/>
          <a:chOff x="0" y="0"/>
          <a:chExt cx="0" cy="0"/>
        </a:xfrm>
      </p:grpSpPr>
      <p:sp>
        <p:nvSpPr>
          <p:cNvPr id="119" name="Shape 119"/>
          <p:cNvSpPr>
            <a:spLocks noGrp="1"/>
          </p:cNvSpPr>
          <p:nvPr>
            <p:ph type="pic" idx="15"/>
          </p:nvPr>
        </p:nvSpPr>
        <p:spPr>
          <a:xfrm>
            <a:off x="0" y="1092"/>
            <a:ext cx="6807200" cy="6855813"/>
          </a:xfrm>
          <a:prstGeom prst="rect">
            <a:avLst/>
          </a:prstGeom>
          <a:blipFill>
            <a:blip r:embed="rId2"/>
            <a:stretch>
              <a:fillRect/>
            </a:stretch>
          </a:blipFill>
        </p:spPr>
        <p:txBody>
          <a:bodyPr lIns="91439" tIns="45719" rIns="91439" bIns="45719" anchor="t">
            <a:noAutofit/>
          </a:bodyPr>
          <a:lstStyle/>
          <a:p>
            <a:r>
              <a:rPr lang="nl-NL"/>
              <a:t>Klik op het pictogram als u een afbeelding wilt toevoegen</a:t>
            </a:r>
            <a:endParaRPr/>
          </a:p>
        </p:txBody>
      </p:sp>
      <p:sp>
        <p:nvSpPr>
          <p:cNvPr id="6" name="Shape 98"/>
          <p:cNvSpPr>
            <a:spLocks noGrp="1"/>
          </p:cNvSpPr>
          <p:nvPr>
            <p:ph type="body" sz="quarter" idx="14"/>
          </p:nvPr>
        </p:nvSpPr>
        <p:spPr>
          <a:xfrm>
            <a:off x="7466959" y="1500413"/>
            <a:ext cx="3342396" cy="664797"/>
          </a:xfrm>
          <a:prstGeom prst="rect">
            <a:avLst/>
          </a:prstGeom>
        </p:spPr>
        <p:txBody>
          <a:bodyPr lIns="0" tIns="0" rIns="0" bIns="0" anchor="b">
            <a:spAutoFit/>
          </a:bodyPr>
          <a:lstStyle>
            <a:lvl1pPr marL="0" indent="0" defTabSz="292093">
              <a:spcBef>
                <a:spcPts val="0"/>
              </a:spcBef>
              <a:buSzTx/>
              <a:buNone/>
              <a:defRPr sz="2400" spc="0">
                <a:solidFill>
                  <a:srgbClr val="1A1A1A"/>
                </a:solidFill>
                <a:latin typeface="+mj-lt"/>
                <a:ea typeface="+mj-ea"/>
                <a:cs typeface="+mj-cs"/>
                <a:sym typeface="Circular Std Black"/>
              </a:defRPr>
            </a:lvl1pPr>
          </a:lstStyle>
          <a:p>
            <a:pPr lvl="0"/>
            <a:r>
              <a:rPr lang="nl-NL"/>
              <a:t>Klik om de modelstijlen te bewerken</a:t>
            </a:r>
          </a:p>
        </p:txBody>
      </p:sp>
      <p:sp>
        <p:nvSpPr>
          <p:cNvPr id="7" name="Tijdelijke aanduiding voor tekst 5"/>
          <p:cNvSpPr>
            <a:spLocks noGrp="1"/>
          </p:cNvSpPr>
          <p:nvPr>
            <p:ph type="body" sz="quarter" idx="16"/>
          </p:nvPr>
        </p:nvSpPr>
        <p:spPr>
          <a:xfrm>
            <a:off x="7466960" y="2462646"/>
            <a:ext cx="3640923" cy="3460317"/>
          </a:xfrm>
          <a:prstGeom prst="rect">
            <a:avLst/>
          </a:prstGeom>
        </p:spPr>
        <p:txBody>
          <a:bodyPr/>
          <a:lstStyle>
            <a:lvl1pPr marL="0" indent="0">
              <a:lnSpc>
                <a:spcPct val="150000"/>
              </a:lnSpc>
              <a:spcBef>
                <a:spcPts val="0"/>
              </a:spcBef>
              <a:buFont typeface="Arial" panose="020B0604020202020204" pitchFamily="34" charset="0"/>
              <a:buNone/>
              <a:defRPr sz="1800"/>
            </a:lvl1pPr>
            <a:lvl2pPr marL="603236" indent="-285744">
              <a:lnSpc>
                <a:spcPct val="150000"/>
              </a:lnSpc>
              <a:spcBef>
                <a:spcPts val="0"/>
              </a:spcBef>
              <a:buFont typeface="Arial" panose="020B0604020202020204" pitchFamily="34" charset="0"/>
              <a:buChar char="•"/>
              <a:defRPr sz="1800"/>
            </a:lvl2pPr>
            <a:lvl3pPr marL="920728" indent="-285744">
              <a:buFont typeface="Arial" panose="020B0604020202020204" pitchFamily="34" charset="0"/>
              <a:buChar char="•"/>
              <a:defRPr sz="2000"/>
            </a:lvl3pPr>
            <a:lvl4pPr marL="1238220" indent="-285744">
              <a:buFont typeface="Arial" panose="020B0604020202020204" pitchFamily="34" charset="0"/>
              <a:buChar char="•"/>
              <a:defRPr sz="2000"/>
            </a:lvl4pPr>
            <a:lvl5pPr marL="1555712" indent="-285744">
              <a:buFont typeface="Arial" panose="020B0604020202020204" pitchFamily="34" charset="0"/>
              <a:buChar char="•"/>
              <a:defRPr sz="2000"/>
            </a:lvl5pPr>
          </a:lstStyle>
          <a:p>
            <a:pPr lvl="0"/>
            <a:r>
              <a:rPr lang="nl-NL" dirty="0"/>
              <a:t>Klik om de modelstijlen te bewerken</a:t>
            </a:r>
          </a:p>
          <a:p>
            <a:pPr lvl="1"/>
            <a:r>
              <a:rPr lang="nl-NL" dirty="0"/>
              <a:t>Tweede niveau</a:t>
            </a:r>
          </a:p>
        </p:txBody>
      </p:sp>
    </p:spTree>
    <p:extLst>
      <p:ext uri="{BB962C8B-B14F-4D97-AF65-F5344CB8AC3E}">
        <p14:creationId xmlns:p14="http://schemas.microsoft.com/office/powerpoint/2010/main" val="210332710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232752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Titelstijl van model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tekststijl van het model te bewerken</a:t>
            </a:r>
          </a:p>
        </p:txBody>
      </p:sp>
      <p:sp>
        <p:nvSpPr>
          <p:cNvPr id="4" name="Tijdelijke aanduiding voor datum 3"/>
          <p:cNvSpPr>
            <a:spLocks noGrp="1"/>
          </p:cNvSpPr>
          <p:nvPr>
            <p:ph type="dt" sz="half" idx="10"/>
          </p:nvPr>
        </p:nvSpPr>
        <p:spPr/>
        <p:txBody>
          <a:body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209531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41BC5108-97BC-E643-B9F5-90125A77A1ED}" type="datetimeFigureOut">
              <a:rPr lang="nl-NL" smtClean="0"/>
              <a:t>5-4-2018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51878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Titelstijl van model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41BC5108-97BC-E643-B9F5-90125A77A1ED}" type="datetimeFigureOut">
              <a:rPr lang="nl-NL" smtClean="0"/>
              <a:t>5-4-2018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17177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datum 2"/>
          <p:cNvSpPr>
            <a:spLocks noGrp="1"/>
          </p:cNvSpPr>
          <p:nvPr>
            <p:ph type="dt" sz="half" idx="10"/>
          </p:nvPr>
        </p:nvSpPr>
        <p:spPr/>
        <p:txBody>
          <a:bodyPr/>
          <a:lstStyle/>
          <a:p>
            <a:fld id="{41BC5108-97BC-E643-B9F5-90125A77A1ED}" type="datetimeFigureOut">
              <a:rPr lang="nl-NL" smtClean="0"/>
              <a:t>5-4-2018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570137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41BC5108-97BC-E643-B9F5-90125A77A1ED}" type="datetimeFigureOut">
              <a:rPr lang="nl-NL" smtClean="0"/>
              <a:t>5-4-2018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02800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Titelstijl van model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tekststijl van het model te bewerken</a:t>
            </a:r>
          </a:p>
        </p:txBody>
      </p:sp>
      <p:sp>
        <p:nvSpPr>
          <p:cNvPr id="5" name="Tijdelijke aanduiding voor datum 4"/>
          <p:cNvSpPr>
            <a:spLocks noGrp="1"/>
          </p:cNvSpPr>
          <p:nvPr>
            <p:ph type="dt" sz="half" idx="10"/>
          </p:nvPr>
        </p:nvSpPr>
        <p:spPr/>
        <p:txBody>
          <a:bodyPr/>
          <a:lstStyle/>
          <a:p>
            <a:fld id="{41BC5108-97BC-E643-B9F5-90125A77A1ED}" type="datetimeFigureOut">
              <a:rPr lang="nl-NL" smtClean="0"/>
              <a:t>5-4-2018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24308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Titelstijl van model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tekststijl van het model te bewerken</a:t>
            </a:r>
          </a:p>
        </p:txBody>
      </p:sp>
      <p:sp>
        <p:nvSpPr>
          <p:cNvPr id="5" name="Tijdelijke aanduiding voor datum 4"/>
          <p:cNvSpPr>
            <a:spLocks noGrp="1"/>
          </p:cNvSpPr>
          <p:nvPr>
            <p:ph type="dt" sz="half" idx="10"/>
          </p:nvPr>
        </p:nvSpPr>
        <p:spPr/>
        <p:txBody>
          <a:bodyPr/>
          <a:lstStyle/>
          <a:p>
            <a:fld id="{41BC5108-97BC-E643-B9F5-90125A77A1ED}" type="datetimeFigureOut">
              <a:rPr lang="nl-NL" smtClean="0"/>
              <a:t>5-4-2018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B573C3C6-B82B-DB4D-97FD-1BC0742BF1DD}" type="slidenum">
              <a:rPr lang="nl-NL" smtClean="0"/>
              <a:t>‹#›</a:t>
            </a:fld>
            <a:endParaRPr lang="nl-NL"/>
          </a:p>
        </p:txBody>
      </p:sp>
    </p:spTree>
    <p:extLst>
      <p:ext uri="{BB962C8B-B14F-4D97-AF65-F5344CB8AC3E}">
        <p14:creationId xmlns:p14="http://schemas.microsoft.com/office/powerpoint/2010/main" val="185271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Titelstijl van model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C5108-97BC-E643-B9F5-90125A77A1ED}" type="datetimeFigureOut">
              <a:rPr lang="nl-NL" smtClean="0"/>
              <a:t>5-4-2018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73C3C6-B82B-DB4D-97FD-1BC0742BF1DD}" type="slidenum">
              <a:rPr lang="nl-NL" smtClean="0"/>
              <a:t>‹#›</a:t>
            </a:fld>
            <a:endParaRPr lang="nl-NL"/>
          </a:p>
        </p:txBody>
      </p:sp>
    </p:spTree>
    <p:extLst>
      <p:ext uri="{BB962C8B-B14F-4D97-AF65-F5344CB8AC3E}">
        <p14:creationId xmlns:p14="http://schemas.microsoft.com/office/powerpoint/2010/main" val="12126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mailto:naam@hoppinger.com?subjec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67" y="3033210"/>
            <a:ext cx="3488266" cy="791580"/>
          </a:xfrm>
          <a:prstGeom prst="rect">
            <a:avLst/>
          </a:prstGeom>
        </p:spPr>
      </p:pic>
    </p:spTree>
    <p:extLst>
      <p:ext uri="{BB962C8B-B14F-4D97-AF65-F5344CB8AC3E}">
        <p14:creationId xmlns:p14="http://schemas.microsoft.com/office/powerpoint/2010/main" val="9127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cxnSp>
        <p:nvCxnSpPr>
          <p:cNvPr id="4" name="Rechte verbindingslijn 3"/>
          <p:cNvCxnSpPr/>
          <p:nvPr/>
        </p:nvCxnSpPr>
        <p:spPr>
          <a:xfrm>
            <a:off x="7850777" y="3787778"/>
            <a:ext cx="3083382" cy="0"/>
          </a:xfrm>
          <a:prstGeom prst="line">
            <a:avLst/>
          </a:prstGeom>
          <a:ln w="31750">
            <a:solidFill>
              <a:srgbClr val="1BDE56"/>
            </a:solidFill>
          </a:ln>
        </p:spPr>
        <p:style>
          <a:lnRef idx="1">
            <a:schemeClr val="accent1"/>
          </a:lnRef>
          <a:fillRef idx="0">
            <a:schemeClr val="accent1"/>
          </a:fillRef>
          <a:effectRef idx="0">
            <a:schemeClr val="accent1"/>
          </a:effectRef>
          <a:fontRef idx="minor">
            <a:schemeClr val="tx1"/>
          </a:fontRef>
        </p:style>
      </p:cxnSp>
      <p:sp>
        <p:nvSpPr>
          <p:cNvPr id="6" name="Rechthoek 5"/>
          <p:cNvSpPr>
            <a:spLocks noChangeAspect="1"/>
          </p:cNvSpPr>
          <p:nvPr/>
        </p:nvSpPr>
        <p:spPr>
          <a:xfrm>
            <a:off x="0" y="-707923"/>
            <a:ext cx="12192000" cy="7964129"/>
          </a:xfrm>
          <a:prstGeom prst="rect">
            <a:avLst/>
          </a:prstGeom>
          <a:blipFill dpi="0" rotWithShape="1">
            <a:blip r:embed="rId3">
              <a:alphaModFix amt="3000"/>
            </a:blip>
            <a:srcRect/>
            <a:stretch>
              <a:fillRect t="-75532" b="-40977"/>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noAutofit/>
          </a:bodyPr>
          <a:lstStyle/>
          <a:p>
            <a:pPr algn="ctr"/>
            <a:endParaRPr lang="nl-NL" sz="1200">
              <a:solidFill>
                <a:srgbClr val="FFFFFF"/>
              </a:solidFill>
              <a:sym typeface="Helvetica Light"/>
            </a:endParaRPr>
          </a:p>
        </p:txBody>
      </p:sp>
      <p:sp>
        <p:nvSpPr>
          <p:cNvPr id="5" name="Shape 669"/>
          <p:cNvSpPr txBox="1">
            <a:spLocks/>
          </p:cNvSpPr>
          <p:nvPr/>
        </p:nvSpPr>
        <p:spPr>
          <a:xfrm>
            <a:off x="633705" y="2978781"/>
            <a:ext cx="10924589" cy="9004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nl-NL" sz="6000" b="1" dirty="0">
                <a:solidFill>
                  <a:prstClr val="white"/>
                </a:solidFill>
                <a:latin typeface="Circular Std Bold" panose="020B0804020101010102" pitchFamily="34" charset="0"/>
                <a:ea typeface="Circular Std" charset="0"/>
                <a:cs typeface="Circular Std Bold" panose="020B0804020101010102" pitchFamily="34" charset="0"/>
              </a:rPr>
              <a:t>And then there’s native...</a:t>
            </a:r>
          </a:p>
        </p:txBody>
      </p:sp>
    </p:spTree>
    <p:extLst>
      <p:ext uri="{BB962C8B-B14F-4D97-AF65-F5344CB8AC3E}">
        <p14:creationId xmlns:p14="http://schemas.microsoft.com/office/powerpoint/2010/main" val="1532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 Shot 2017-02-16 at 15.35.59.png"/>
          <p:cNvPicPr>
            <a:picLocks noChangeAspect="1" noChangeArrowheads="1"/>
          </p:cNvPicPr>
          <p:nvPr/>
        </p:nvPicPr>
        <p:blipFill rotWithShape="1">
          <a:blip r:embed="rId3">
            <a:extLst>
              <a:ext uri="{28A0092B-C50C-407E-A947-70E740481C1C}">
                <a14:useLocalDpi xmlns:a14="http://schemas.microsoft.com/office/drawing/2010/main" val="0"/>
              </a:ext>
            </a:extLst>
          </a:blip>
          <a:srcRect t="48242" r="25796"/>
          <a:stretch/>
        </p:blipFill>
        <p:spPr bwMode="auto">
          <a:xfrm>
            <a:off x="-1310184" y="-395785"/>
            <a:ext cx="10283664" cy="8247796"/>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6" name="Rechthoek 5"/>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7" name="Tekstvak 6"/>
          <p:cNvSpPr txBox="1"/>
          <p:nvPr/>
        </p:nvSpPr>
        <p:spPr>
          <a:xfrm>
            <a:off x="6783323" y="3314604"/>
            <a:ext cx="4360165" cy="2169825"/>
          </a:xfrm>
          <a:prstGeom prst="rect">
            <a:avLst/>
          </a:prstGeom>
          <a:noFill/>
        </p:spPr>
        <p:txBody>
          <a:bodyPr wrap="square" rtlCol="0">
            <a:spAutoFit/>
          </a:bodyPr>
          <a:lstStyle/>
          <a:p>
            <a:pPr>
              <a:lnSpc>
                <a:spcPct val="150000"/>
              </a:lnSpc>
            </a:pPr>
            <a:r>
              <a:rPr lang="nl-NL" sz="1500" dirty="0">
                <a:solidFill>
                  <a:prstClr val="white"/>
                </a:solidFill>
                <a:latin typeface="Circular Std Book" charset="0"/>
                <a:ea typeface="Circular Std Book" charset="0"/>
                <a:cs typeface="Circular Std Book" charset="0"/>
              </a:rPr>
              <a:t>In de vorm van een programma van meer dan twee jaren hebben we de dienstverlening van GS1 gedigitaliseerd. GS1 is nu in staat om de gebruiker een totaalaanbod te doen vanuit één centrale omgeving: een belangrijke stap in de digitale dienstverlening van GS1.</a:t>
            </a:r>
          </a:p>
        </p:txBody>
      </p:sp>
      <p:sp>
        <p:nvSpPr>
          <p:cNvPr id="8" name="Tijdelijke aanduiding voor tekst 2"/>
          <p:cNvSpPr txBox="1">
            <a:spLocks/>
          </p:cNvSpPr>
          <p:nvPr/>
        </p:nvSpPr>
        <p:spPr>
          <a:xfrm>
            <a:off x="6783323" y="906160"/>
            <a:ext cx="4018789" cy="542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b="1" dirty="0">
                <a:solidFill>
                  <a:prstClr val="white"/>
                </a:solidFill>
                <a:latin typeface="Circular Std Bold" panose="020B0804020101010102" pitchFamily="34" charset="0"/>
                <a:ea typeface="Circular Std" charset="0"/>
                <a:cs typeface="Circular Std Bold" panose="020B0804020101010102" pitchFamily="34" charset="0"/>
              </a:rPr>
              <a:t>GS1 Nederland</a:t>
            </a:r>
          </a:p>
        </p:txBody>
      </p:sp>
      <p:sp>
        <p:nvSpPr>
          <p:cNvPr id="9" name="Tijdelijke aanduiding voor tekst 2"/>
          <p:cNvSpPr txBox="1">
            <a:spLocks/>
          </p:cNvSpPr>
          <p:nvPr/>
        </p:nvSpPr>
        <p:spPr>
          <a:xfrm>
            <a:off x="6783323" y="1582188"/>
            <a:ext cx="4185859" cy="746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Font typeface="Arial"/>
              <a:buNone/>
            </a:pPr>
            <a:r>
              <a:rPr lang="nl-NL" sz="1600" dirty="0">
                <a:solidFill>
                  <a:prstClr val="white"/>
                </a:solidFill>
                <a:latin typeface="Copernicus" panose="02000000000000000000" pitchFamily="50" charset="0"/>
                <a:ea typeface="Copernicus" panose="02000000000000000000" pitchFamily="50" charset="0"/>
                <a:cs typeface="Copernicus Book" charset="0"/>
              </a:rPr>
              <a:t>Digitalisering dienstverlening met website, klantportaal, bestelomgeving, integratie met Exact </a:t>
            </a:r>
            <a:r>
              <a:rPr lang="nl-NL" sz="1600" dirty="0" err="1">
                <a:solidFill>
                  <a:prstClr val="white"/>
                </a:solidFill>
                <a:latin typeface="Copernicus" panose="02000000000000000000" pitchFamily="50" charset="0"/>
                <a:ea typeface="Copernicus" panose="02000000000000000000" pitchFamily="50" charset="0"/>
                <a:cs typeface="Copernicus Book" charset="0"/>
              </a:rPr>
              <a:t>Synergy</a:t>
            </a:r>
            <a:r>
              <a:rPr lang="nl-NL" sz="1600" dirty="0">
                <a:solidFill>
                  <a:prstClr val="white"/>
                </a:solidFill>
                <a:latin typeface="Copernicus" panose="02000000000000000000" pitchFamily="50" charset="0"/>
                <a:ea typeface="Copernicus" panose="02000000000000000000" pitchFamily="50" charset="0"/>
                <a:cs typeface="Copernicus Book" charset="0"/>
              </a:rPr>
              <a:t> en diverse online tools.</a:t>
            </a:r>
          </a:p>
        </p:txBody>
      </p:sp>
    </p:spTree>
    <p:extLst>
      <p:ext uri="{BB962C8B-B14F-4D97-AF65-F5344CB8AC3E}">
        <p14:creationId xmlns:p14="http://schemas.microsoft.com/office/powerpoint/2010/main" val="1138603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grpId="0" nodeType="with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1859" cy="6858000"/>
          </a:xfrm>
          <a:prstGeom prst="rect">
            <a:avLst/>
          </a:prstGeom>
        </p:spPr>
      </p:pic>
      <p:sp>
        <p:nvSpPr>
          <p:cNvPr id="4" name="Rechthoek 3"/>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6" name="Rechthoek 5"/>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7" name="Tekstvak 6"/>
          <p:cNvSpPr txBox="1"/>
          <p:nvPr/>
        </p:nvSpPr>
        <p:spPr>
          <a:xfrm>
            <a:off x="6783323" y="3019044"/>
            <a:ext cx="4360165" cy="2516073"/>
          </a:xfrm>
          <a:prstGeom prst="rect">
            <a:avLst/>
          </a:prstGeom>
          <a:noFill/>
        </p:spPr>
        <p:txBody>
          <a:bodyPr wrap="square" rtlCol="0">
            <a:spAutoFit/>
          </a:bodyPr>
          <a:lstStyle/>
          <a:p>
            <a:pPr>
              <a:lnSpc>
                <a:spcPct val="150000"/>
              </a:lnSpc>
            </a:pPr>
            <a:r>
              <a:rPr lang="nl-NL" sz="1500" dirty="0">
                <a:solidFill>
                  <a:prstClr val="white"/>
                </a:solidFill>
                <a:latin typeface="Circular Std Book" charset="0"/>
                <a:ea typeface="Circular Std Book" charset="0"/>
                <a:cs typeface="Circular Std Book" charset="0"/>
              </a:rPr>
              <a:t>Alle focus ligt op service en conversie. Het is een totaalpakket dat bestaat uit een user-</a:t>
            </a:r>
            <a:r>
              <a:rPr lang="nl-NL" sz="1500" dirty="0" err="1">
                <a:solidFill>
                  <a:prstClr val="white"/>
                </a:solidFill>
                <a:latin typeface="Circular Std Book" charset="0"/>
                <a:ea typeface="Circular Std Book" charset="0"/>
                <a:cs typeface="Circular Std Book" charset="0"/>
              </a:rPr>
              <a:t>centered</a:t>
            </a:r>
            <a:r>
              <a:rPr lang="nl-NL" sz="1500" dirty="0">
                <a:solidFill>
                  <a:prstClr val="white"/>
                </a:solidFill>
                <a:latin typeface="Circular Std Book" charset="0"/>
                <a:ea typeface="Circular Std Book" charset="0"/>
                <a:cs typeface="Circular Std Book" charset="0"/>
              </a:rPr>
              <a:t> website met online offertetool, een gebruiksvriendelijk klantportaal en op maat gemaakte offertetools voor de medewerkers van HVC. Gebaseerd op functionele wensen en data ontwikkelen we het platform continu door.</a:t>
            </a:r>
          </a:p>
        </p:txBody>
      </p:sp>
      <p:sp>
        <p:nvSpPr>
          <p:cNvPr id="8" name="Tijdelijke aanduiding voor tekst 2"/>
          <p:cNvSpPr txBox="1">
            <a:spLocks/>
          </p:cNvSpPr>
          <p:nvPr/>
        </p:nvSpPr>
        <p:spPr>
          <a:xfrm>
            <a:off x="6783323" y="1674018"/>
            <a:ext cx="4018789" cy="542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b="1" dirty="0">
                <a:solidFill>
                  <a:prstClr val="white"/>
                </a:solidFill>
                <a:latin typeface="Circular Std Bold" panose="020B0804020101010102" pitchFamily="34" charset="0"/>
                <a:ea typeface="Circular Std" charset="0"/>
                <a:cs typeface="Circular Std Bold" panose="020B0804020101010102" pitchFamily="34" charset="0"/>
              </a:rPr>
              <a:t>HVC KringloopEnergie</a:t>
            </a:r>
          </a:p>
        </p:txBody>
      </p:sp>
      <p:sp>
        <p:nvSpPr>
          <p:cNvPr id="9" name="Tijdelijke aanduiding voor tekst 2"/>
          <p:cNvSpPr txBox="1">
            <a:spLocks/>
          </p:cNvSpPr>
          <p:nvPr/>
        </p:nvSpPr>
        <p:spPr>
          <a:xfrm>
            <a:off x="6783323" y="2304689"/>
            <a:ext cx="3848101" cy="746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sz="1600" dirty="0">
                <a:solidFill>
                  <a:prstClr val="white"/>
                </a:solidFill>
                <a:latin typeface="Copernicus" panose="02000000000000000000" pitchFamily="50" charset="0"/>
                <a:ea typeface="Copernicus" panose="02000000000000000000" pitchFamily="50" charset="0"/>
                <a:cs typeface="Copernicus Book" charset="0"/>
              </a:rPr>
              <a:t>Website en klantportaal voor</a:t>
            </a:r>
          </a:p>
          <a:p>
            <a:pPr marL="0" indent="0">
              <a:buFont typeface="Arial"/>
              <a:buNone/>
            </a:pPr>
            <a:r>
              <a:rPr lang="nl-NL" sz="1600" dirty="0">
                <a:solidFill>
                  <a:prstClr val="white"/>
                </a:solidFill>
                <a:latin typeface="Copernicus" panose="02000000000000000000" pitchFamily="50" charset="0"/>
                <a:ea typeface="Copernicus" panose="02000000000000000000" pitchFamily="50" charset="0"/>
                <a:cs typeface="Copernicus Book" charset="0"/>
              </a:rPr>
              <a:t>duurzame energieleverancier</a:t>
            </a:r>
          </a:p>
        </p:txBody>
      </p:sp>
    </p:spTree>
    <p:extLst>
      <p:ext uri="{BB962C8B-B14F-4D97-AF65-F5344CB8AC3E}">
        <p14:creationId xmlns:p14="http://schemas.microsoft.com/office/powerpoint/2010/main" val="28254739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hoppinger.com/uploads/2017/09/Artboard-7.png"/>
          <p:cNvPicPr>
            <a:picLocks noChangeAspect="1" noChangeArrowheads="1"/>
          </p:cNvPicPr>
          <p:nvPr/>
        </p:nvPicPr>
        <p:blipFill rotWithShape="1">
          <a:blip r:embed="rId3">
            <a:extLst>
              <a:ext uri="{28A0092B-C50C-407E-A947-70E740481C1C}">
                <a14:useLocalDpi xmlns:a14="http://schemas.microsoft.com/office/drawing/2010/main" val="0"/>
              </a:ext>
            </a:extLst>
          </a:blip>
          <a:srcRect r="11497"/>
          <a:stretch/>
        </p:blipFill>
        <p:spPr bwMode="auto">
          <a:xfrm>
            <a:off x="-333292" y="-280462"/>
            <a:ext cx="7038892" cy="7178403"/>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6224337"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7" name="Tekstvak 6"/>
          <p:cNvSpPr txBox="1"/>
          <p:nvPr/>
        </p:nvSpPr>
        <p:spPr>
          <a:xfrm>
            <a:off x="6771131" y="2744866"/>
            <a:ext cx="4747579" cy="3347070"/>
          </a:xfrm>
          <a:prstGeom prst="rect">
            <a:avLst/>
          </a:prstGeom>
          <a:noFill/>
        </p:spPr>
        <p:txBody>
          <a:bodyPr wrap="square" rtlCol="0">
            <a:spAutoFit/>
          </a:bodyPr>
          <a:lstStyle/>
          <a:p>
            <a:pPr>
              <a:lnSpc>
                <a:spcPct val="150000"/>
              </a:lnSpc>
            </a:pPr>
            <a:r>
              <a:rPr lang="en-US" sz="1500" dirty="0">
                <a:solidFill>
                  <a:prstClr val="white"/>
                </a:solidFill>
                <a:latin typeface="Circular Std Book" charset="0"/>
                <a:ea typeface="Circular Std Book" charset="0"/>
                <a:cs typeface="Circular Std Book" charset="0"/>
              </a:rPr>
              <a:t>An application that helps teachers to provide better software programming education and students to become a better software developer.</a:t>
            </a:r>
          </a:p>
          <a:p>
            <a:pPr>
              <a:lnSpc>
                <a:spcPct val="150000"/>
              </a:lnSpc>
            </a:pPr>
            <a:endParaRPr lang="nl-NL" sz="1500" dirty="0">
              <a:solidFill>
                <a:prstClr val="white"/>
              </a:solidFill>
              <a:latin typeface="Circular Std Book" charset="0"/>
              <a:ea typeface="Circular Std Book" charset="0"/>
              <a:cs typeface="Circular Std Book" charset="0"/>
            </a:endParaRPr>
          </a:p>
          <a:p>
            <a:pPr>
              <a:lnSpc>
                <a:spcPct val="150000"/>
              </a:lnSpc>
            </a:pPr>
            <a:r>
              <a:rPr lang="nl-NL" sz="3600" b="1" dirty="0">
                <a:solidFill>
                  <a:prstClr val="white"/>
                </a:solidFill>
                <a:latin typeface="Circular Std Bold" pitchFamily="2" charset="0"/>
                <a:ea typeface="Circular Std Bold" pitchFamily="2" charset="0"/>
                <a:cs typeface="Circular Std Book" charset="0"/>
              </a:rPr>
              <a:t>  +43% </a:t>
            </a:r>
          </a:p>
          <a:p>
            <a:pPr>
              <a:lnSpc>
                <a:spcPct val="150000"/>
              </a:lnSpc>
            </a:pPr>
            <a:r>
              <a:rPr lang="nl-NL" sz="1500" dirty="0" err="1">
                <a:solidFill>
                  <a:prstClr val="white"/>
                </a:solidFill>
                <a:latin typeface="Circular Std Book" charset="0"/>
                <a:ea typeface="Circular Std Book" charset="0"/>
                <a:cs typeface="Circular Std Book" charset="0"/>
              </a:rPr>
              <a:t>graduated</a:t>
            </a:r>
            <a:r>
              <a:rPr lang="nl-NL" sz="1500" dirty="0">
                <a:solidFill>
                  <a:prstClr val="white"/>
                </a:solidFill>
                <a:latin typeface="Circular Std Book" charset="0"/>
                <a:ea typeface="Circular Std Book" charset="0"/>
                <a:cs typeface="Circular Std Book" charset="0"/>
              </a:rPr>
              <a:t> </a:t>
            </a:r>
            <a:r>
              <a:rPr lang="nl-NL" sz="1500" dirty="0" err="1">
                <a:solidFill>
                  <a:prstClr val="white"/>
                </a:solidFill>
                <a:latin typeface="Circular Std Book" charset="0"/>
                <a:ea typeface="Circular Std Book" charset="0"/>
                <a:cs typeface="Circular Std Book" charset="0"/>
              </a:rPr>
              <a:t>students</a:t>
            </a:r>
            <a:r>
              <a:rPr lang="nl-NL" sz="1500" dirty="0">
                <a:solidFill>
                  <a:prstClr val="white"/>
                </a:solidFill>
                <a:latin typeface="Circular Std Book" charset="0"/>
                <a:ea typeface="Circular Std Book" charset="0"/>
                <a:cs typeface="Circular Std Book" charset="0"/>
              </a:rPr>
              <a:t> </a:t>
            </a:r>
          </a:p>
          <a:p>
            <a:pPr>
              <a:lnSpc>
                <a:spcPct val="150000"/>
              </a:lnSpc>
            </a:pPr>
            <a:endParaRPr lang="nl-NL" sz="1500" dirty="0">
              <a:solidFill>
                <a:prstClr val="white"/>
              </a:solidFill>
              <a:latin typeface="Circular Std Book" charset="0"/>
              <a:ea typeface="Circular Std Book" charset="0"/>
              <a:cs typeface="Circular Std Book" charset="0"/>
            </a:endParaRPr>
          </a:p>
          <a:p>
            <a:pPr>
              <a:lnSpc>
                <a:spcPct val="150000"/>
              </a:lnSpc>
            </a:pPr>
            <a:endParaRPr lang="nl-NL" sz="1500" dirty="0">
              <a:solidFill>
                <a:prstClr val="white"/>
              </a:solidFill>
              <a:latin typeface="Circular Std Book" charset="0"/>
              <a:ea typeface="Circular Std Book" charset="0"/>
              <a:cs typeface="Circular Std Book" charset="0"/>
            </a:endParaRPr>
          </a:p>
        </p:txBody>
      </p:sp>
      <p:sp>
        <p:nvSpPr>
          <p:cNvPr id="8" name="Tijdelijke aanduiding voor tekst 2"/>
          <p:cNvSpPr txBox="1">
            <a:spLocks/>
          </p:cNvSpPr>
          <p:nvPr/>
        </p:nvSpPr>
        <p:spPr>
          <a:xfrm>
            <a:off x="6771131" y="1439644"/>
            <a:ext cx="4941571" cy="6172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b="1" dirty="0">
                <a:solidFill>
                  <a:prstClr val="white"/>
                </a:solidFill>
                <a:latin typeface="Circular Std Bold" panose="020B0804020101010102" pitchFamily="34" charset="0"/>
                <a:ea typeface="Circular Std" charset="0"/>
                <a:cs typeface="Circular Std Bold" panose="020B0804020101010102" pitchFamily="34" charset="0"/>
              </a:rPr>
              <a:t>Grande Omega</a:t>
            </a:r>
          </a:p>
        </p:txBody>
      </p:sp>
      <p:sp>
        <p:nvSpPr>
          <p:cNvPr id="9" name="Tijdelijke aanduiding voor tekst 2"/>
          <p:cNvSpPr txBox="1">
            <a:spLocks/>
          </p:cNvSpPr>
          <p:nvPr/>
        </p:nvSpPr>
        <p:spPr>
          <a:xfrm>
            <a:off x="6771131" y="1928800"/>
            <a:ext cx="4747579" cy="12187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Font typeface="Arial"/>
              <a:buNone/>
            </a:pPr>
            <a:r>
              <a:rPr lang="nl-NL" sz="1600" dirty="0" err="1">
                <a:solidFill>
                  <a:prstClr val="white"/>
                </a:solidFill>
                <a:latin typeface="Copernicus" panose="02000000000000000000" pitchFamily="50" charset="0"/>
                <a:ea typeface="Copernicus" panose="02000000000000000000" pitchFamily="50" charset="0"/>
                <a:cs typeface="Copernicus Book" charset="0"/>
              </a:rPr>
              <a:t>Improving</a:t>
            </a:r>
            <a:r>
              <a:rPr lang="nl-NL" sz="1600" dirty="0">
                <a:solidFill>
                  <a:prstClr val="white"/>
                </a:solidFill>
                <a:latin typeface="Copernicus" panose="02000000000000000000" pitchFamily="50" charset="0"/>
                <a:ea typeface="Copernicus" panose="02000000000000000000" pitchFamily="50" charset="0"/>
                <a:cs typeface="Copernicus Book" charset="0"/>
              </a:rPr>
              <a:t> teaching </a:t>
            </a:r>
            <a:r>
              <a:rPr lang="nl-NL" sz="1600" dirty="0" err="1">
                <a:solidFill>
                  <a:prstClr val="white"/>
                </a:solidFill>
                <a:latin typeface="Copernicus" panose="02000000000000000000" pitchFamily="50" charset="0"/>
                <a:ea typeface="Copernicus" panose="02000000000000000000" pitchFamily="50" charset="0"/>
                <a:cs typeface="Copernicus Book" charset="0"/>
              </a:rPr>
              <a:t>and</a:t>
            </a:r>
            <a:r>
              <a:rPr lang="nl-NL" sz="1600" dirty="0">
                <a:solidFill>
                  <a:prstClr val="white"/>
                </a:solidFill>
                <a:latin typeface="Copernicus" panose="02000000000000000000" pitchFamily="50" charset="0"/>
                <a:ea typeface="Copernicus" panose="02000000000000000000" pitchFamily="50" charset="0"/>
                <a:cs typeface="Copernicus Book" charset="0"/>
              </a:rPr>
              <a:t> </a:t>
            </a:r>
            <a:r>
              <a:rPr lang="nl-NL" sz="1600" dirty="0" err="1">
                <a:solidFill>
                  <a:prstClr val="white"/>
                </a:solidFill>
                <a:latin typeface="Copernicus" panose="02000000000000000000" pitchFamily="50" charset="0"/>
                <a:ea typeface="Copernicus" panose="02000000000000000000" pitchFamily="50" charset="0"/>
                <a:cs typeface="Copernicus Book" charset="0"/>
              </a:rPr>
              <a:t>learning</a:t>
            </a:r>
            <a:r>
              <a:rPr lang="nl-NL" sz="1600" dirty="0">
                <a:solidFill>
                  <a:prstClr val="white"/>
                </a:solidFill>
                <a:latin typeface="Copernicus" panose="02000000000000000000" pitchFamily="50" charset="0"/>
                <a:ea typeface="Copernicus" panose="02000000000000000000" pitchFamily="50" charset="0"/>
                <a:cs typeface="Copernicus Book" charset="0"/>
              </a:rPr>
              <a:t> </a:t>
            </a:r>
            <a:r>
              <a:rPr lang="nl-NL" sz="1600" dirty="0" err="1">
                <a:solidFill>
                  <a:prstClr val="white"/>
                </a:solidFill>
                <a:latin typeface="Copernicus" panose="02000000000000000000" pitchFamily="50" charset="0"/>
                <a:ea typeface="Copernicus" panose="02000000000000000000" pitchFamily="50" charset="0"/>
                <a:cs typeface="Copernicus Book" charset="0"/>
              </a:rPr>
              <a:t>programming</a:t>
            </a:r>
            <a:endParaRPr lang="nl-NL" sz="1600" dirty="0">
              <a:solidFill>
                <a:prstClr val="white"/>
              </a:solidFill>
              <a:latin typeface="Copernicus" panose="02000000000000000000" pitchFamily="50" charset="0"/>
              <a:ea typeface="Copernicus" panose="02000000000000000000" pitchFamily="50" charset="0"/>
              <a:cs typeface="Copernicus Book" charset="0"/>
            </a:endParaRPr>
          </a:p>
        </p:txBody>
      </p:sp>
    </p:spTree>
    <p:extLst>
      <p:ext uri="{BB962C8B-B14F-4D97-AF65-F5344CB8AC3E}">
        <p14:creationId xmlns:p14="http://schemas.microsoft.com/office/powerpoint/2010/main" val="3436077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hoppinger.com/uploads/2017/04/fc-elearning-header-1920x1152-c-default.jpg">
            <a:extLst>
              <a:ext uri="{FF2B5EF4-FFF2-40B4-BE49-F238E27FC236}">
                <a16:creationId xmlns:a16="http://schemas.microsoft.com/office/drawing/2014/main" id="{954A9143-48CA-4967-A276-7C322D32A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216" y="0"/>
            <a:ext cx="1143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6" name="Rechthoek 5"/>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7" name="Tekstvak 6"/>
          <p:cNvSpPr txBox="1"/>
          <p:nvPr/>
        </p:nvSpPr>
        <p:spPr>
          <a:xfrm>
            <a:off x="6771131" y="2787396"/>
            <a:ext cx="4360165" cy="3208571"/>
          </a:xfrm>
          <a:prstGeom prst="rect">
            <a:avLst/>
          </a:prstGeom>
          <a:noFill/>
        </p:spPr>
        <p:txBody>
          <a:bodyPr wrap="square" rtlCol="0">
            <a:spAutoFit/>
          </a:bodyPr>
          <a:lstStyle/>
          <a:p>
            <a:pPr>
              <a:lnSpc>
                <a:spcPct val="150000"/>
              </a:lnSpc>
            </a:pPr>
            <a:r>
              <a:rPr lang="nl-NL" sz="1500" dirty="0">
                <a:solidFill>
                  <a:prstClr val="white"/>
                </a:solidFill>
                <a:latin typeface="Circular Std Book" charset="0"/>
                <a:ea typeface="Circular Std Book" charset="0"/>
                <a:cs typeface="Circular Std Book" charset="0"/>
              </a:rPr>
              <a:t>Op basis van </a:t>
            </a:r>
            <a:r>
              <a:rPr lang="nl-NL" sz="1500" dirty="0" err="1">
                <a:solidFill>
                  <a:prstClr val="white"/>
                </a:solidFill>
                <a:latin typeface="Circular Std Book" charset="0"/>
                <a:ea typeface="Circular Std Book" charset="0"/>
                <a:cs typeface="Circular Std Book" charset="0"/>
              </a:rPr>
              <a:t>WordPress</a:t>
            </a:r>
            <a:r>
              <a:rPr lang="nl-NL" sz="1500" dirty="0">
                <a:solidFill>
                  <a:prstClr val="white"/>
                </a:solidFill>
                <a:latin typeface="Circular Std Book" charset="0"/>
                <a:ea typeface="Circular Std Book" charset="0"/>
                <a:cs typeface="Circular Std Book" charset="0"/>
              </a:rPr>
              <a:t> maakten we een platform dat goed kan worden hergebruikt voor meerdere merken en landen.</a:t>
            </a:r>
          </a:p>
          <a:p>
            <a:pPr>
              <a:lnSpc>
                <a:spcPct val="150000"/>
              </a:lnSpc>
            </a:pPr>
            <a:endParaRPr lang="nl-NL" sz="1500" dirty="0">
              <a:solidFill>
                <a:prstClr val="white"/>
              </a:solidFill>
              <a:latin typeface="Circular Std Book" charset="0"/>
              <a:ea typeface="Circular Std Book" charset="0"/>
              <a:cs typeface="Circular Std Book" charset="0"/>
            </a:endParaRPr>
          </a:p>
          <a:p>
            <a:pPr>
              <a:lnSpc>
                <a:spcPct val="150000"/>
              </a:lnSpc>
            </a:pPr>
            <a:r>
              <a:rPr lang="nl-NL" sz="1500" dirty="0">
                <a:solidFill>
                  <a:prstClr val="white"/>
                </a:solidFill>
                <a:latin typeface="Circular Std Book" charset="0"/>
                <a:ea typeface="Circular Std Book" charset="0"/>
                <a:cs typeface="Circular Std Book" charset="0"/>
              </a:rPr>
              <a:t>Maar er is meer: we maakten sales-ondersteunende apps, e-</a:t>
            </a:r>
            <a:r>
              <a:rPr lang="nl-NL" sz="1500" dirty="0" err="1">
                <a:solidFill>
                  <a:prstClr val="white"/>
                </a:solidFill>
                <a:latin typeface="Circular Std Book" charset="0"/>
                <a:ea typeface="Circular Std Book" charset="0"/>
                <a:cs typeface="Circular Std Book" charset="0"/>
              </a:rPr>
              <a:t>learning</a:t>
            </a:r>
            <a:r>
              <a:rPr lang="nl-NL" sz="1500" dirty="0">
                <a:solidFill>
                  <a:prstClr val="white"/>
                </a:solidFill>
                <a:latin typeface="Circular Std Book" charset="0"/>
                <a:ea typeface="Circular Std Book" charset="0"/>
                <a:cs typeface="Circular Std Book" charset="0"/>
              </a:rPr>
              <a:t> applicaties verzorgen online marketing voor meerdere B2B-merken en verzorgen de hosting voor tientallen websites van </a:t>
            </a:r>
            <a:r>
              <a:rPr lang="nl-NL" sz="1500" dirty="0" err="1">
                <a:solidFill>
                  <a:prstClr val="white"/>
                </a:solidFill>
                <a:latin typeface="Circular Std Book" charset="0"/>
                <a:ea typeface="Circular Std Book" charset="0"/>
                <a:cs typeface="Circular Std Book" charset="0"/>
              </a:rPr>
              <a:t>FrieslandCampina</a:t>
            </a:r>
            <a:r>
              <a:rPr lang="nl-NL" sz="1500" dirty="0">
                <a:solidFill>
                  <a:prstClr val="white"/>
                </a:solidFill>
                <a:latin typeface="Circular Std Book" charset="0"/>
                <a:ea typeface="Circular Std Book" charset="0"/>
                <a:cs typeface="Circular Std Book" charset="0"/>
              </a:rPr>
              <a:t>.</a:t>
            </a:r>
          </a:p>
        </p:txBody>
      </p:sp>
      <p:sp>
        <p:nvSpPr>
          <p:cNvPr id="8" name="Tijdelijke aanduiding voor tekst 2"/>
          <p:cNvSpPr txBox="1">
            <a:spLocks/>
          </p:cNvSpPr>
          <p:nvPr/>
        </p:nvSpPr>
        <p:spPr>
          <a:xfrm>
            <a:off x="6771131" y="1439644"/>
            <a:ext cx="4941571" cy="6172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b="1" dirty="0" err="1">
                <a:solidFill>
                  <a:prstClr val="white"/>
                </a:solidFill>
                <a:latin typeface="Circular Std Bold" panose="020B0804020101010102" pitchFamily="34" charset="0"/>
                <a:ea typeface="Circular Std" charset="0"/>
                <a:cs typeface="Circular Std Bold" panose="020B0804020101010102" pitchFamily="34" charset="0"/>
              </a:rPr>
              <a:t>FrieslandCampina</a:t>
            </a:r>
            <a:endParaRPr lang="nl-NL" b="1" dirty="0">
              <a:solidFill>
                <a:prstClr val="white"/>
              </a:solidFill>
              <a:latin typeface="Circular Std Bold" panose="020B0804020101010102" pitchFamily="34" charset="0"/>
              <a:ea typeface="Circular Std" charset="0"/>
              <a:cs typeface="Circular Std Bold" panose="020B0804020101010102" pitchFamily="34" charset="0"/>
            </a:endParaRPr>
          </a:p>
        </p:txBody>
      </p:sp>
      <p:sp>
        <p:nvSpPr>
          <p:cNvPr id="9" name="Tijdelijke aanduiding voor tekst 2"/>
          <p:cNvSpPr txBox="1">
            <a:spLocks/>
          </p:cNvSpPr>
          <p:nvPr/>
        </p:nvSpPr>
        <p:spPr>
          <a:xfrm>
            <a:off x="6771131" y="1928800"/>
            <a:ext cx="3311653" cy="12187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Font typeface="Arial"/>
              <a:buNone/>
            </a:pPr>
            <a:r>
              <a:rPr lang="nl-NL" sz="1600" dirty="0">
                <a:solidFill>
                  <a:prstClr val="white"/>
                </a:solidFill>
                <a:latin typeface="Copernicus" panose="02000000000000000000" pitchFamily="50" charset="0"/>
                <a:ea typeface="Copernicus" panose="02000000000000000000" pitchFamily="50" charset="0"/>
                <a:cs typeface="Copernicus Book" charset="0"/>
              </a:rPr>
              <a:t>Brede online dienstverlening op corporate en </a:t>
            </a:r>
            <a:r>
              <a:rPr lang="nl-NL" sz="1600" dirty="0" err="1">
                <a:solidFill>
                  <a:prstClr val="white"/>
                </a:solidFill>
                <a:latin typeface="Copernicus" panose="02000000000000000000" pitchFamily="50" charset="0"/>
                <a:ea typeface="Copernicus" panose="02000000000000000000" pitchFamily="50" charset="0"/>
                <a:cs typeface="Copernicus Book" charset="0"/>
              </a:rPr>
              <a:t>OpCo</a:t>
            </a:r>
            <a:r>
              <a:rPr lang="nl-NL" sz="1600" dirty="0">
                <a:solidFill>
                  <a:prstClr val="white"/>
                </a:solidFill>
                <a:latin typeface="Copernicus" panose="02000000000000000000" pitchFamily="50" charset="0"/>
                <a:ea typeface="Copernicus" panose="02000000000000000000" pitchFamily="50" charset="0"/>
                <a:cs typeface="Copernicus Book" charset="0"/>
              </a:rPr>
              <a:t> niveau.</a:t>
            </a:r>
          </a:p>
        </p:txBody>
      </p:sp>
    </p:spTree>
    <p:extLst>
      <p:ext uri="{BB962C8B-B14F-4D97-AF65-F5344CB8AC3E}">
        <p14:creationId xmlns:p14="http://schemas.microsoft.com/office/powerpoint/2010/main" val="11136246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93" y="-9236"/>
            <a:ext cx="11430000" cy="6858000"/>
          </a:xfrm>
          <a:prstGeom prst="rect">
            <a:avLst/>
          </a:prstGeom>
        </p:spPr>
      </p:pic>
      <p:sp>
        <p:nvSpPr>
          <p:cNvPr id="4" name="Rechthoek 3"/>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6" name="Rechthoek 5"/>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7" name="Tekstvak 6"/>
          <p:cNvSpPr txBox="1"/>
          <p:nvPr/>
        </p:nvSpPr>
        <p:spPr>
          <a:xfrm>
            <a:off x="6795515" y="2811780"/>
            <a:ext cx="4759176" cy="1823576"/>
          </a:xfrm>
          <a:prstGeom prst="rect">
            <a:avLst/>
          </a:prstGeom>
          <a:noFill/>
        </p:spPr>
        <p:txBody>
          <a:bodyPr wrap="square" rtlCol="0">
            <a:spAutoFit/>
          </a:bodyPr>
          <a:lstStyle/>
          <a:p>
            <a:pPr>
              <a:lnSpc>
                <a:spcPct val="150000"/>
              </a:lnSpc>
            </a:pPr>
            <a:r>
              <a:rPr lang="nl-NL" sz="1500" dirty="0">
                <a:solidFill>
                  <a:prstClr val="white"/>
                </a:solidFill>
                <a:latin typeface="Circular Std Book" charset="0"/>
                <a:ea typeface="Circular Std Book" charset="0"/>
                <a:cs typeface="Circular Std Book" charset="0"/>
              </a:rPr>
              <a:t>Gites.nl is een </a:t>
            </a:r>
            <a:r>
              <a:rPr lang="nl-NL" sz="1500" dirty="0" err="1">
                <a:solidFill>
                  <a:prstClr val="white"/>
                </a:solidFill>
                <a:latin typeface="Circular Std Book" charset="0"/>
                <a:ea typeface="Circular Std Book" charset="0"/>
                <a:cs typeface="Circular Std Book" charset="0"/>
              </a:rPr>
              <a:t>awardwinning</a:t>
            </a:r>
            <a:r>
              <a:rPr lang="nl-NL" sz="1500" dirty="0">
                <a:solidFill>
                  <a:prstClr val="white"/>
                </a:solidFill>
                <a:latin typeface="Circular Std Book" charset="0"/>
                <a:ea typeface="Circular Std Book" charset="0"/>
                <a:cs typeface="Circular Std Book" charset="0"/>
              </a:rPr>
              <a:t> webapplicatie voor vakantiehuizen in Frankrijk. Al jaren zijn we hun partner voor website, </a:t>
            </a:r>
            <a:r>
              <a:rPr lang="nl-NL" sz="1500" dirty="0" err="1">
                <a:solidFill>
                  <a:prstClr val="white"/>
                </a:solidFill>
                <a:latin typeface="Circular Std Book" charset="0"/>
                <a:ea typeface="Circular Std Book" charset="0"/>
                <a:cs typeface="Circular Std Book" charset="0"/>
              </a:rPr>
              <a:t>usability</a:t>
            </a:r>
            <a:r>
              <a:rPr lang="nl-NL" sz="1500" dirty="0">
                <a:solidFill>
                  <a:prstClr val="white"/>
                </a:solidFill>
                <a:latin typeface="Circular Std Book" charset="0"/>
                <a:ea typeface="Circular Std Book" charset="0"/>
                <a:cs typeface="Circular Std Book" charset="0"/>
              </a:rPr>
              <a:t> </a:t>
            </a:r>
            <a:r>
              <a:rPr lang="nl-NL" sz="1500" dirty="0" err="1">
                <a:solidFill>
                  <a:prstClr val="white"/>
                </a:solidFill>
                <a:latin typeface="Circular Std Book" charset="0"/>
                <a:ea typeface="Circular Std Book" charset="0"/>
                <a:cs typeface="Circular Std Book" charset="0"/>
              </a:rPr>
              <a:t>testing</a:t>
            </a:r>
            <a:r>
              <a:rPr lang="nl-NL" sz="1500" dirty="0">
                <a:solidFill>
                  <a:prstClr val="white"/>
                </a:solidFill>
                <a:latin typeface="Circular Std Book" charset="0"/>
                <a:ea typeface="Circular Std Book" charset="0"/>
                <a:cs typeface="Circular Std Book" charset="0"/>
              </a:rPr>
              <a:t>, mijn-omgevingen, app, online marketing, conversieoptimalisatie, </a:t>
            </a:r>
            <a:r>
              <a:rPr lang="nl-NL" sz="1500" dirty="0" err="1">
                <a:solidFill>
                  <a:prstClr val="white"/>
                </a:solidFill>
                <a:latin typeface="Circular Std Book" charset="0"/>
                <a:ea typeface="Circular Std Book" charset="0"/>
                <a:cs typeface="Circular Std Book" charset="0"/>
              </a:rPr>
              <a:t>back-office</a:t>
            </a:r>
            <a:r>
              <a:rPr lang="nl-NL" sz="1500" dirty="0">
                <a:solidFill>
                  <a:prstClr val="white"/>
                </a:solidFill>
                <a:latin typeface="Circular Std Book" charset="0"/>
                <a:ea typeface="Circular Std Book" charset="0"/>
                <a:cs typeface="Circular Std Book" charset="0"/>
              </a:rPr>
              <a:t> integraties etc.</a:t>
            </a:r>
          </a:p>
        </p:txBody>
      </p:sp>
      <p:sp>
        <p:nvSpPr>
          <p:cNvPr id="8" name="Tijdelijke aanduiding voor tekst 2"/>
          <p:cNvSpPr txBox="1">
            <a:spLocks/>
          </p:cNvSpPr>
          <p:nvPr/>
        </p:nvSpPr>
        <p:spPr>
          <a:xfrm>
            <a:off x="6795515" y="1419227"/>
            <a:ext cx="4941571" cy="5611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nl-NL" b="1" dirty="0" err="1">
                <a:solidFill>
                  <a:prstClr val="white"/>
                </a:solidFill>
                <a:latin typeface="Circular Std Bold" panose="020B0804020101010102" pitchFamily="34" charset="0"/>
                <a:ea typeface="Circular Std" charset="0"/>
                <a:cs typeface="Circular Std Bold" panose="020B0804020101010102" pitchFamily="34" charset="0"/>
              </a:rPr>
              <a:t>Gites</a:t>
            </a:r>
            <a:endParaRPr lang="nl-NL" b="1" dirty="0">
              <a:solidFill>
                <a:prstClr val="white"/>
              </a:solidFill>
              <a:latin typeface="Circular Std Bold" panose="020B0804020101010102" pitchFamily="34" charset="0"/>
              <a:ea typeface="Circular Std" charset="0"/>
              <a:cs typeface="Circular Std Bold" panose="020B0804020101010102" pitchFamily="34" charset="0"/>
            </a:endParaRPr>
          </a:p>
        </p:txBody>
      </p:sp>
      <p:sp>
        <p:nvSpPr>
          <p:cNvPr id="9" name="Tijdelijke aanduiding voor tekst 2"/>
          <p:cNvSpPr txBox="1">
            <a:spLocks/>
          </p:cNvSpPr>
          <p:nvPr/>
        </p:nvSpPr>
        <p:spPr>
          <a:xfrm>
            <a:off x="6795515" y="1962558"/>
            <a:ext cx="4759176" cy="9251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Font typeface="Arial"/>
              <a:buNone/>
            </a:pPr>
            <a:r>
              <a:rPr lang="nl-NL" sz="1600" dirty="0">
                <a:solidFill>
                  <a:prstClr val="white"/>
                </a:solidFill>
                <a:latin typeface="Copernicus" panose="02000000000000000000" pitchFamily="50" charset="0"/>
                <a:ea typeface="Copernicus" panose="02000000000000000000" pitchFamily="50" charset="0"/>
                <a:cs typeface="Copernicus Book" charset="0"/>
              </a:rPr>
              <a:t>Een award-winning vakantiehuizenplatform. </a:t>
            </a:r>
          </a:p>
        </p:txBody>
      </p:sp>
      <p:sp>
        <p:nvSpPr>
          <p:cNvPr id="2" name="Tekstvak 1"/>
          <p:cNvSpPr txBox="1"/>
          <p:nvPr/>
        </p:nvSpPr>
        <p:spPr>
          <a:xfrm>
            <a:off x="6790985" y="4756801"/>
            <a:ext cx="1328223" cy="553998"/>
          </a:xfrm>
          <a:prstGeom prst="rect">
            <a:avLst/>
          </a:prstGeom>
          <a:noFill/>
        </p:spPr>
        <p:txBody>
          <a:bodyPr wrap="square" rtlCol="0">
            <a:spAutoFit/>
          </a:bodyPr>
          <a:lstStyle/>
          <a:p>
            <a:pPr algn="ctr"/>
            <a:r>
              <a:rPr lang="nl-NL" sz="3000" b="1" dirty="0">
                <a:solidFill>
                  <a:prstClr val="white"/>
                </a:solidFill>
                <a:latin typeface="Circular Std Bold" panose="020B0804020101010102" pitchFamily="34" charset="0"/>
                <a:ea typeface="Circular Std" charset="0"/>
                <a:cs typeface="Circular Std Bold" panose="020B0804020101010102" pitchFamily="34" charset="0"/>
              </a:rPr>
              <a:t>+25%</a:t>
            </a:r>
          </a:p>
        </p:txBody>
      </p:sp>
      <p:sp>
        <p:nvSpPr>
          <p:cNvPr id="10" name="Tekstvak 9"/>
          <p:cNvSpPr txBox="1"/>
          <p:nvPr/>
        </p:nvSpPr>
        <p:spPr>
          <a:xfrm>
            <a:off x="8485389" y="4769830"/>
            <a:ext cx="902825" cy="553998"/>
          </a:xfrm>
          <a:prstGeom prst="rect">
            <a:avLst/>
          </a:prstGeom>
          <a:noFill/>
        </p:spPr>
        <p:txBody>
          <a:bodyPr wrap="square" rtlCol="0">
            <a:spAutoFit/>
          </a:bodyPr>
          <a:lstStyle/>
          <a:p>
            <a:pPr algn="ctr"/>
            <a:r>
              <a:rPr lang="nl-NL" sz="3000" b="1" dirty="0">
                <a:solidFill>
                  <a:prstClr val="white"/>
                </a:solidFill>
                <a:latin typeface="Circular Std Bold" panose="020B0804020101010102" pitchFamily="34" charset="0"/>
                <a:ea typeface="Circular Std" charset="0"/>
                <a:cs typeface="Circular Std Bold" panose="020B0804020101010102" pitchFamily="34" charset="0"/>
              </a:rPr>
              <a:t>4x </a:t>
            </a:r>
          </a:p>
        </p:txBody>
      </p:sp>
      <p:sp>
        <p:nvSpPr>
          <p:cNvPr id="5" name="Tekstvak 4"/>
          <p:cNvSpPr txBox="1"/>
          <p:nvPr/>
        </p:nvSpPr>
        <p:spPr>
          <a:xfrm>
            <a:off x="6648402" y="5216962"/>
            <a:ext cx="1624314" cy="292388"/>
          </a:xfrm>
          <a:prstGeom prst="rect">
            <a:avLst/>
          </a:prstGeom>
          <a:noFill/>
        </p:spPr>
        <p:txBody>
          <a:bodyPr wrap="square" rtlCol="0">
            <a:spAutoFit/>
          </a:bodyPr>
          <a:lstStyle/>
          <a:p>
            <a:pPr algn="ctr"/>
            <a:r>
              <a:rPr lang="nl-NL" sz="1300" dirty="0">
                <a:solidFill>
                  <a:prstClr val="white"/>
                </a:solidFill>
                <a:latin typeface="Circular Std Book" charset="0"/>
                <a:ea typeface="Circular Std Book" charset="0"/>
                <a:cs typeface="Circular Std Book" charset="0"/>
              </a:rPr>
              <a:t>Meer conversie</a:t>
            </a:r>
          </a:p>
        </p:txBody>
      </p:sp>
      <p:sp>
        <p:nvSpPr>
          <p:cNvPr id="11" name="Tekstvak 10"/>
          <p:cNvSpPr txBox="1"/>
          <p:nvPr/>
        </p:nvSpPr>
        <p:spPr>
          <a:xfrm>
            <a:off x="8276945" y="5212301"/>
            <a:ext cx="1333266" cy="292388"/>
          </a:xfrm>
          <a:prstGeom prst="rect">
            <a:avLst/>
          </a:prstGeom>
          <a:noFill/>
        </p:spPr>
        <p:txBody>
          <a:bodyPr wrap="square" rtlCol="0">
            <a:spAutoFit/>
          </a:bodyPr>
          <a:lstStyle/>
          <a:p>
            <a:pPr algn="ctr"/>
            <a:r>
              <a:rPr lang="nl-NL" sz="1300" dirty="0" err="1">
                <a:solidFill>
                  <a:prstClr val="white"/>
                </a:solidFill>
                <a:latin typeface="Circular Std Book" charset="0"/>
                <a:ea typeface="Circular Std Book" charset="0"/>
                <a:cs typeface="Circular Std Book" charset="0"/>
              </a:rPr>
              <a:t>Zoover</a:t>
            </a:r>
            <a:r>
              <a:rPr lang="nl-NL" sz="1300" dirty="0">
                <a:solidFill>
                  <a:prstClr val="white"/>
                </a:solidFill>
                <a:latin typeface="Circular Std Book" charset="0"/>
                <a:ea typeface="Circular Std Book" charset="0"/>
                <a:cs typeface="Circular Std Book" charset="0"/>
              </a:rPr>
              <a:t> award</a:t>
            </a:r>
          </a:p>
        </p:txBody>
      </p:sp>
      <p:sp>
        <p:nvSpPr>
          <p:cNvPr id="12" name="Tekstvak 11"/>
          <p:cNvSpPr txBox="1"/>
          <p:nvPr/>
        </p:nvSpPr>
        <p:spPr>
          <a:xfrm>
            <a:off x="9852290" y="4762151"/>
            <a:ext cx="1210018" cy="553998"/>
          </a:xfrm>
          <a:prstGeom prst="rect">
            <a:avLst/>
          </a:prstGeom>
          <a:noFill/>
        </p:spPr>
        <p:txBody>
          <a:bodyPr wrap="square" rtlCol="0">
            <a:spAutoFit/>
          </a:bodyPr>
          <a:lstStyle/>
          <a:p>
            <a:pPr algn="ctr"/>
            <a:r>
              <a:rPr lang="nl-NL" sz="3000" b="1" dirty="0">
                <a:solidFill>
                  <a:prstClr val="white"/>
                </a:solidFill>
                <a:latin typeface="Circular Std Bold" panose="020B0804020101010102" pitchFamily="34" charset="0"/>
                <a:ea typeface="Circular Std" charset="0"/>
                <a:cs typeface="Circular Std Bold" panose="020B0804020101010102" pitchFamily="34" charset="0"/>
              </a:rPr>
              <a:t>+15%</a:t>
            </a:r>
          </a:p>
        </p:txBody>
      </p:sp>
      <p:sp>
        <p:nvSpPr>
          <p:cNvPr id="13" name="Tekstvak 12"/>
          <p:cNvSpPr txBox="1"/>
          <p:nvPr/>
        </p:nvSpPr>
        <p:spPr>
          <a:xfrm>
            <a:off x="9677148" y="5222252"/>
            <a:ext cx="1553748" cy="292388"/>
          </a:xfrm>
          <a:prstGeom prst="rect">
            <a:avLst/>
          </a:prstGeom>
          <a:noFill/>
        </p:spPr>
        <p:txBody>
          <a:bodyPr wrap="square" rtlCol="0">
            <a:spAutoFit/>
          </a:bodyPr>
          <a:lstStyle/>
          <a:p>
            <a:pPr algn="ctr"/>
            <a:r>
              <a:rPr lang="nl-NL" sz="1300" dirty="0">
                <a:solidFill>
                  <a:prstClr val="white"/>
                </a:solidFill>
                <a:latin typeface="Circular Std Book" charset="0"/>
                <a:ea typeface="Circular Std Book" charset="0"/>
                <a:cs typeface="Circular Std Book" charset="0"/>
              </a:rPr>
              <a:t>Meer bezoekers</a:t>
            </a:r>
          </a:p>
        </p:txBody>
      </p:sp>
    </p:spTree>
    <p:extLst>
      <p:ext uri="{BB962C8B-B14F-4D97-AF65-F5344CB8AC3E}">
        <p14:creationId xmlns:p14="http://schemas.microsoft.com/office/powerpoint/2010/main" val="3509440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27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32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7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9" grpId="0"/>
      <p:bldP spid="2" grpId="0"/>
      <p:bldP spid="10" grpId="0"/>
      <p:bldP spid="5"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cxnSp>
        <p:nvCxnSpPr>
          <p:cNvPr id="4" name="Rechte verbindingslijn 3"/>
          <p:cNvCxnSpPr/>
          <p:nvPr/>
        </p:nvCxnSpPr>
        <p:spPr>
          <a:xfrm>
            <a:off x="5691202" y="3787778"/>
            <a:ext cx="4056302" cy="0"/>
          </a:xfrm>
          <a:prstGeom prst="line">
            <a:avLst/>
          </a:prstGeom>
          <a:ln w="31750">
            <a:solidFill>
              <a:srgbClr val="1BDE56"/>
            </a:solidFill>
          </a:ln>
        </p:spPr>
        <p:style>
          <a:lnRef idx="1">
            <a:schemeClr val="accent1"/>
          </a:lnRef>
          <a:fillRef idx="0">
            <a:schemeClr val="accent1"/>
          </a:fillRef>
          <a:effectRef idx="0">
            <a:schemeClr val="accent1"/>
          </a:effectRef>
          <a:fontRef idx="minor">
            <a:schemeClr val="tx1"/>
          </a:fontRef>
        </p:style>
      </p:cxnSp>
      <p:sp>
        <p:nvSpPr>
          <p:cNvPr id="6" name="Rechthoek 5"/>
          <p:cNvSpPr>
            <a:spLocks noChangeAspect="1"/>
          </p:cNvSpPr>
          <p:nvPr/>
        </p:nvSpPr>
        <p:spPr>
          <a:xfrm>
            <a:off x="0" y="-707923"/>
            <a:ext cx="12192000" cy="7964129"/>
          </a:xfrm>
          <a:prstGeom prst="rect">
            <a:avLst/>
          </a:prstGeom>
          <a:blipFill dpi="0" rotWithShape="1">
            <a:blip r:embed="rId2">
              <a:alphaModFix amt="3000"/>
            </a:blip>
            <a:srcRect/>
            <a:stretch>
              <a:fillRect t="-75532" b="-40977"/>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noAutofit/>
          </a:bodyPr>
          <a:lstStyle/>
          <a:p>
            <a:pPr algn="ctr"/>
            <a:endParaRPr lang="nl-NL" sz="1200">
              <a:solidFill>
                <a:srgbClr val="FFFFFF"/>
              </a:solidFill>
              <a:sym typeface="Helvetica Light"/>
            </a:endParaRPr>
          </a:p>
        </p:txBody>
      </p:sp>
      <p:sp>
        <p:nvSpPr>
          <p:cNvPr id="5" name="Shape 669"/>
          <p:cNvSpPr txBox="1">
            <a:spLocks/>
          </p:cNvSpPr>
          <p:nvPr/>
        </p:nvSpPr>
        <p:spPr>
          <a:xfrm>
            <a:off x="633705" y="2978781"/>
            <a:ext cx="10924589" cy="9004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nl-NL" sz="6000" b="1" dirty="0">
                <a:solidFill>
                  <a:prstClr val="white"/>
                </a:solidFill>
                <a:latin typeface="Circular Std Bold" panose="020B0804020101010102" pitchFamily="34" charset="0"/>
                <a:ea typeface="Circular Std" charset="0"/>
                <a:cs typeface="Circular Std Bold" panose="020B0804020101010102" pitchFamily="34" charset="0"/>
              </a:rPr>
              <a:t>Conclusions</a:t>
            </a:r>
          </a:p>
        </p:txBody>
      </p:sp>
    </p:spTree>
    <p:extLst>
      <p:ext uri="{BB962C8B-B14F-4D97-AF65-F5344CB8AC3E}">
        <p14:creationId xmlns:p14="http://schemas.microsoft.com/office/powerpoint/2010/main" val="387346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6096000" y="-399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691" name="Shape 691"/>
          <p:cNvSpPr>
            <a:spLocks noGrp="1"/>
          </p:cNvSpPr>
          <p:nvPr>
            <p:ph type="body" idx="16"/>
          </p:nvPr>
        </p:nvSpPr>
        <p:spPr>
          <a:xfrm>
            <a:off x="6983456" y="1820585"/>
            <a:ext cx="4842784" cy="4895175"/>
          </a:xfrm>
        </p:spPr>
        <p:txBody>
          <a:bodyPr>
            <a:normAutofit fontScale="92500" lnSpcReduction="20000"/>
          </a:bodyPr>
          <a:lstStyle/>
          <a:p>
            <a:pPr marL="285750" indent="-285750">
              <a:lnSpc>
                <a:spcPct val="170000"/>
              </a:lnSpc>
              <a:spcBef>
                <a:spcPts val="1000"/>
              </a:spcBef>
              <a:buClr>
                <a:srgbClr val="28292A"/>
              </a:buClr>
              <a:buFont typeface="Arial" charset="0"/>
              <a:buChar char="•"/>
            </a:pPr>
            <a:r>
              <a:rPr lang="nl-NL" sz="1900" dirty="0">
                <a:solidFill>
                  <a:srgbClr val="28292A"/>
                </a:solidFill>
                <a:latin typeface="Circular Std Book" charset="0"/>
                <a:ea typeface="Circular Std Book" charset="0"/>
                <a:cs typeface="Circular Std Book" charset="0"/>
              </a:rPr>
              <a:t>Headless architectures offer multiple advantages</a:t>
            </a:r>
          </a:p>
          <a:p>
            <a:pPr marL="285750" indent="-285750">
              <a:lnSpc>
                <a:spcPct val="170000"/>
              </a:lnSpc>
              <a:spcBef>
                <a:spcPts val="1000"/>
              </a:spcBef>
              <a:buClr>
                <a:srgbClr val="28292A"/>
              </a:buClr>
              <a:buFont typeface="Arial" charset="0"/>
              <a:buChar char="•"/>
            </a:pPr>
            <a:r>
              <a:rPr lang="nl-NL" sz="1900" dirty="0">
                <a:solidFill>
                  <a:srgbClr val="28292A"/>
                </a:solidFill>
                <a:latin typeface="Circular Std Book" charset="0"/>
                <a:ea typeface="Circular Std Book" charset="0"/>
                <a:cs typeface="Circular Std Book" charset="0"/>
              </a:rPr>
              <a:t>Large systems with different (micro-)services composed together</a:t>
            </a:r>
          </a:p>
          <a:p>
            <a:pPr marL="888986" lvl="1" indent="-285750">
              <a:lnSpc>
                <a:spcPct val="170000"/>
              </a:lnSpc>
              <a:spcBef>
                <a:spcPts val="1000"/>
              </a:spcBef>
              <a:buClr>
                <a:srgbClr val="28292A"/>
              </a:buClr>
              <a:buFont typeface="Arial" charset="0"/>
              <a:buChar char="•"/>
            </a:pPr>
            <a:r>
              <a:rPr lang="nl-NL" sz="1900" dirty="0">
                <a:solidFill>
                  <a:srgbClr val="28292A"/>
                </a:solidFill>
                <a:latin typeface="Circular Std Book" charset="0"/>
                <a:ea typeface="Circular Std Book" charset="0"/>
                <a:cs typeface="Circular Std Book" charset="0"/>
              </a:rPr>
              <a:t>Each service does its job, and remains clean</a:t>
            </a:r>
          </a:p>
          <a:p>
            <a:pPr marL="285750" indent="-285750">
              <a:lnSpc>
                <a:spcPct val="170000"/>
              </a:lnSpc>
              <a:spcBef>
                <a:spcPts val="1000"/>
              </a:spcBef>
              <a:buClr>
                <a:srgbClr val="28292A"/>
              </a:buClr>
              <a:buFont typeface="Arial" charset="0"/>
              <a:buChar char="•"/>
            </a:pPr>
            <a:r>
              <a:rPr lang="nl-NL" sz="1900" dirty="0">
                <a:solidFill>
                  <a:srgbClr val="28292A"/>
                </a:solidFill>
                <a:latin typeface="Circular Std Book" charset="0"/>
                <a:ea typeface="Circular Std Book" charset="0"/>
                <a:cs typeface="Circular Std Book" charset="0"/>
              </a:rPr>
              <a:t>More logic in SPA: less waiting, less processing power required on the server, self-sufficient application that works with less data</a:t>
            </a:r>
          </a:p>
          <a:p>
            <a:pPr marL="285750" indent="-285750">
              <a:lnSpc>
                <a:spcPct val="170000"/>
              </a:lnSpc>
              <a:spcBef>
                <a:spcPts val="1000"/>
              </a:spcBef>
              <a:buClr>
                <a:srgbClr val="28292A"/>
              </a:buClr>
              <a:buFont typeface="Arial" charset="0"/>
              <a:buChar char="•"/>
            </a:pPr>
            <a:r>
              <a:rPr lang="nl-NL" sz="1900" dirty="0">
                <a:solidFill>
                  <a:srgbClr val="28292A"/>
                </a:solidFill>
                <a:latin typeface="Circular Std Book" charset="0"/>
                <a:ea typeface="Circular Std Book" charset="0"/>
                <a:cs typeface="Circular Std Book" charset="0"/>
              </a:rPr>
              <a:t>Facilitates native applications</a:t>
            </a:r>
          </a:p>
        </p:txBody>
      </p:sp>
      <p:sp>
        <p:nvSpPr>
          <p:cNvPr id="5" name="Shape 696"/>
          <p:cNvSpPr txBox="1">
            <a:spLocks/>
          </p:cNvSpPr>
          <p:nvPr/>
        </p:nvSpPr>
        <p:spPr>
          <a:xfrm>
            <a:off x="6851376" y="718079"/>
            <a:ext cx="6684962" cy="738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NL" sz="3600" b="1" dirty="0">
                <a:solidFill>
                  <a:srgbClr val="28292A"/>
                </a:solidFill>
                <a:latin typeface="Circular Std Bold" panose="020B0804020101010102" pitchFamily="34" charset="0"/>
                <a:ea typeface="Circular Std" charset="0"/>
                <a:cs typeface="Circular Std Bold" panose="020B0804020101010102" pitchFamily="34" charset="0"/>
              </a:rPr>
              <a:t>In closing...</a:t>
            </a:r>
          </a:p>
        </p:txBody>
      </p:sp>
      <p:cxnSp>
        <p:nvCxnSpPr>
          <p:cNvPr id="8" name="Rechte verbindingslijn 7"/>
          <p:cNvCxnSpPr/>
          <p:nvPr/>
        </p:nvCxnSpPr>
        <p:spPr>
          <a:xfrm>
            <a:off x="6983456" y="1562100"/>
            <a:ext cx="1820886" cy="0"/>
          </a:xfrm>
          <a:prstGeom prst="line">
            <a:avLst/>
          </a:prstGeom>
          <a:ln w="28575">
            <a:solidFill>
              <a:srgbClr val="1BDE56"/>
            </a:solidFill>
          </a:ln>
          <a:effectLst>
            <a:softEdge rad="0"/>
          </a:effectLst>
        </p:spPr>
        <p:style>
          <a:lnRef idx="1">
            <a:schemeClr val="accent1"/>
          </a:lnRef>
          <a:fillRef idx="0">
            <a:schemeClr val="accent1"/>
          </a:fillRef>
          <a:effectRef idx="0">
            <a:schemeClr val="accent1"/>
          </a:effectRef>
          <a:fontRef idx="minor">
            <a:schemeClr val="tx1"/>
          </a:fontRef>
        </p:style>
      </p:cxnSp>
      <p:pic>
        <p:nvPicPr>
          <p:cNvPr id="2" name="Afbeelding 1"/>
          <p:cNvPicPr>
            <a:picLocks noChangeAspect="1"/>
          </p:cNvPicPr>
          <p:nvPr/>
        </p:nvPicPr>
        <p:blipFill rotWithShape="1">
          <a:blip r:embed="rId2"/>
          <a:srcRect l="33861" r="9627"/>
          <a:stretch/>
        </p:blipFill>
        <p:spPr>
          <a:xfrm>
            <a:off x="0" y="-3990"/>
            <a:ext cx="6096000" cy="7191439"/>
          </a:xfrm>
          <a:prstGeom prst="rect">
            <a:avLst/>
          </a:prstGeom>
        </p:spPr>
      </p:pic>
    </p:spTree>
    <p:extLst>
      <p:ext uri="{BB962C8B-B14F-4D97-AF65-F5344CB8AC3E}">
        <p14:creationId xmlns:p14="http://schemas.microsoft.com/office/powerpoint/2010/main" val="195360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1">
                                            <p:txEl>
                                              <p:pRg st="0" end="0"/>
                                            </p:txEl>
                                          </p:spTgt>
                                        </p:tgtEl>
                                        <p:attrNameLst>
                                          <p:attrName>style.visibility</p:attrName>
                                        </p:attrNameLst>
                                      </p:cBhvr>
                                      <p:to>
                                        <p:strVal val="visible"/>
                                      </p:to>
                                    </p:set>
                                    <p:animEffect transition="in" filter="fade">
                                      <p:cBhvr>
                                        <p:cTn id="15" dur="500"/>
                                        <p:tgtEl>
                                          <p:spTgt spid="69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91">
                                            <p:txEl>
                                              <p:pRg st="1" end="1"/>
                                            </p:txEl>
                                          </p:spTgt>
                                        </p:tgtEl>
                                        <p:attrNameLst>
                                          <p:attrName>style.visibility</p:attrName>
                                        </p:attrNameLst>
                                      </p:cBhvr>
                                      <p:to>
                                        <p:strVal val="visible"/>
                                      </p:to>
                                    </p:set>
                                    <p:animEffect transition="in" filter="fade">
                                      <p:cBhvr>
                                        <p:cTn id="20" dur="500"/>
                                        <p:tgtEl>
                                          <p:spTgt spid="691">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91">
                                            <p:txEl>
                                              <p:pRg st="2" end="2"/>
                                            </p:txEl>
                                          </p:spTgt>
                                        </p:tgtEl>
                                        <p:attrNameLst>
                                          <p:attrName>style.visibility</p:attrName>
                                        </p:attrNameLst>
                                      </p:cBhvr>
                                      <p:to>
                                        <p:strVal val="visible"/>
                                      </p:to>
                                    </p:set>
                                    <p:animEffect transition="in" filter="fade">
                                      <p:cBhvr>
                                        <p:cTn id="23" dur="500"/>
                                        <p:tgtEl>
                                          <p:spTgt spid="6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91">
                                            <p:txEl>
                                              <p:pRg st="3" end="3"/>
                                            </p:txEl>
                                          </p:spTgt>
                                        </p:tgtEl>
                                        <p:attrNameLst>
                                          <p:attrName>style.visibility</p:attrName>
                                        </p:attrNameLst>
                                      </p:cBhvr>
                                      <p:to>
                                        <p:strVal val="visible"/>
                                      </p:to>
                                    </p:set>
                                    <p:animEffect transition="in" filter="fade">
                                      <p:cBhvr>
                                        <p:cTn id="28" dur="500"/>
                                        <p:tgtEl>
                                          <p:spTgt spid="69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91">
                                            <p:txEl>
                                              <p:pRg st="4" end="4"/>
                                            </p:txEl>
                                          </p:spTgt>
                                        </p:tgtEl>
                                        <p:attrNameLst>
                                          <p:attrName>style.visibility</p:attrName>
                                        </p:attrNameLst>
                                      </p:cBhvr>
                                      <p:to>
                                        <p:strVal val="visible"/>
                                      </p:to>
                                    </p:set>
                                    <p:animEffect transition="in" filter="fade">
                                      <p:cBhvr>
                                        <p:cTn id="33" dur="500"/>
                                        <p:tgtEl>
                                          <p:spTgt spid="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67" y="3033210"/>
            <a:ext cx="3488266" cy="791580"/>
          </a:xfrm>
          <a:prstGeom prst="rect">
            <a:avLst/>
          </a:prstGeom>
        </p:spPr>
      </p:pic>
    </p:spTree>
    <p:extLst>
      <p:ext uri="{BB962C8B-B14F-4D97-AF65-F5344CB8AC3E}">
        <p14:creationId xmlns:p14="http://schemas.microsoft.com/office/powerpoint/2010/main" val="17615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sp>
        <p:nvSpPr>
          <p:cNvPr id="4" name="Shape 809"/>
          <p:cNvSpPr txBox="1">
            <a:spLocks/>
          </p:cNvSpPr>
          <p:nvPr/>
        </p:nvSpPr>
        <p:spPr>
          <a:xfrm>
            <a:off x="4174950" y="4763122"/>
            <a:ext cx="3842100" cy="1278863"/>
          </a:xfrm>
          <a:prstGeom prst="rect">
            <a:avLst/>
          </a:prstGeom>
          <a:noFill/>
        </p:spPr>
        <p:txBody>
          <a:bodyPr lIns="34290" tIns="17145" rIns="34290" bIns="17145" anchor="t">
            <a:noAutofit/>
          </a:bodyPr>
          <a:lstStyle>
            <a:lvl1pPr marL="63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algn="ctr">
              <a:lnSpc>
                <a:spcPct val="150000"/>
              </a:lnSpc>
              <a:spcBef>
                <a:spcPts val="0"/>
              </a:spcBef>
              <a:buFontTx/>
              <a:buNone/>
              <a:defRPr/>
            </a:pPr>
            <a:r>
              <a:rPr lang="nl-NL" sz="1600" b="1" kern="0" dirty="0">
                <a:solidFill>
                  <a:prstClr val="white"/>
                </a:solidFill>
                <a:latin typeface="Circular Std" charset="0"/>
                <a:ea typeface="Circular Std" charset="0"/>
                <a:cs typeface="Circular Std" charset="0"/>
              </a:rPr>
              <a:t>Giuseppe Maggiore</a:t>
            </a:r>
          </a:p>
          <a:p>
            <a:pPr marL="0" indent="0" algn="ctr">
              <a:lnSpc>
                <a:spcPct val="150000"/>
              </a:lnSpc>
              <a:spcBef>
                <a:spcPts val="0"/>
              </a:spcBef>
              <a:buFontTx/>
              <a:buNone/>
              <a:defRPr/>
            </a:pPr>
            <a:r>
              <a:rPr lang="nl-NL" sz="1600" kern="0" dirty="0">
                <a:solidFill>
                  <a:prstClr val="white">
                    <a:lumMod val="50000"/>
                  </a:prstClr>
                </a:solidFill>
                <a:latin typeface="Circular Std Book" charset="0"/>
                <a:ea typeface="Circular Std Book" charset="0"/>
                <a:cs typeface="Circular Std Book" charset="0"/>
              </a:rPr>
              <a:t>giuseppe@hoppinger.com</a:t>
            </a:r>
            <a:endParaRPr lang="nl-NL" sz="1600" kern="0" dirty="0">
              <a:solidFill>
                <a:prstClr val="white">
                  <a:lumMod val="50000"/>
                </a:prstClr>
              </a:solidFill>
              <a:latin typeface="Circular Std Book" charset="0"/>
              <a:ea typeface="Circular Std Book" charset="0"/>
              <a:cs typeface="Circular Std Book" charset="0"/>
              <a:hlinkClick r:id="rId2"/>
            </a:endParaRPr>
          </a:p>
        </p:txBody>
      </p:sp>
      <p:sp>
        <p:nvSpPr>
          <p:cNvPr id="5" name="Shape 814"/>
          <p:cNvSpPr txBox="1">
            <a:spLocks/>
          </p:cNvSpPr>
          <p:nvPr/>
        </p:nvSpPr>
        <p:spPr>
          <a:xfrm>
            <a:off x="3452515" y="1028338"/>
            <a:ext cx="5286970" cy="893059"/>
          </a:xfrm>
          <a:prstGeom prst="rect">
            <a:avLst/>
          </a:prstGeom>
        </p:spPr>
        <p:txBody>
          <a:bodyPr/>
          <a:lstStyle>
            <a:lvl1pPr marL="63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eaLnBrk="1" latinLnBrk="0" hangingPunct="1">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algn="ctr">
              <a:buFontTx/>
              <a:buNone/>
              <a:defRPr/>
            </a:pPr>
            <a:r>
              <a:rPr lang="nl-NL" sz="6000" b="1" kern="0" dirty="0">
                <a:solidFill>
                  <a:srgbClr val="F3F3F3"/>
                </a:solidFill>
                <a:latin typeface="Circular Std Bold" panose="020B0804020101010102" pitchFamily="34" charset="0"/>
                <a:ea typeface="Copernicus" panose="02000000000000000000" pitchFamily="50" charset="0"/>
                <a:cs typeface="Circular Std Bold" panose="020B0804020101010102" pitchFamily="34" charset="0"/>
              </a:rPr>
              <a:t>Bedankt!</a:t>
            </a:r>
          </a:p>
        </p:txBody>
      </p:sp>
    </p:spTree>
    <p:extLst>
      <p:ext uri="{BB962C8B-B14F-4D97-AF65-F5344CB8AC3E}">
        <p14:creationId xmlns:p14="http://schemas.microsoft.com/office/powerpoint/2010/main" val="1806201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92A"/>
        </a:solidFill>
        <a:effectLst/>
      </p:bgPr>
    </p:bg>
    <p:spTree>
      <p:nvGrpSpPr>
        <p:cNvPr id="1" name=""/>
        <p:cNvGrpSpPr/>
        <p:nvPr/>
      </p:nvGrpSpPr>
      <p:grpSpPr>
        <a:xfrm>
          <a:off x="0" y="0"/>
          <a:ext cx="0" cy="0"/>
          <a:chOff x="0" y="0"/>
          <a:chExt cx="0" cy="0"/>
        </a:xfrm>
      </p:grpSpPr>
      <p:sp>
        <p:nvSpPr>
          <p:cNvPr id="7" name="Rechthoek 6"/>
          <p:cNvSpPr>
            <a:spLocks noChangeAspect="1"/>
          </p:cNvSpPr>
          <p:nvPr/>
        </p:nvSpPr>
        <p:spPr>
          <a:xfrm>
            <a:off x="0" y="-707923"/>
            <a:ext cx="12192000" cy="7964129"/>
          </a:xfrm>
          <a:prstGeom prst="rect">
            <a:avLst/>
          </a:prstGeom>
          <a:blipFill dpi="0" rotWithShape="1">
            <a:blip r:embed="rId3">
              <a:alphaModFix amt="3000"/>
            </a:blip>
            <a:srcRect/>
            <a:stretch>
              <a:fillRect t="-75532" b="-40977"/>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noAutofit/>
          </a:bodyPr>
          <a:lstStyle/>
          <a:p>
            <a:pPr algn="ctr">
              <a:lnSpc>
                <a:spcPct val="100000"/>
              </a:lnSpc>
            </a:pPr>
            <a:endParaRPr lang="nl-NL" sz="1200" spc="0">
              <a:solidFill>
                <a:srgbClr val="FFFFFF"/>
              </a:solidFill>
              <a:latin typeface="+mn-lt"/>
              <a:ea typeface="+mn-ea"/>
              <a:cs typeface="+mn-cs"/>
              <a:sym typeface="Helvetica Light"/>
            </a:endParaRPr>
          </a:p>
        </p:txBody>
      </p:sp>
      <p:sp>
        <p:nvSpPr>
          <p:cNvPr id="5" name="Shape 669"/>
          <p:cNvSpPr txBox="1">
            <a:spLocks/>
          </p:cNvSpPr>
          <p:nvPr/>
        </p:nvSpPr>
        <p:spPr>
          <a:xfrm>
            <a:off x="633705" y="2328490"/>
            <a:ext cx="10924589" cy="9004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6000" b="1" spc="-150" dirty="0">
                <a:solidFill>
                  <a:schemeClr val="bg1"/>
                </a:solidFill>
                <a:latin typeface="Circular Std Bold" panose="020B0804020101010102" pitchFamily="34" charset="0"/>
                <a:ea typeface="Circular Std" charset="0"/>
                <a:cs typeface="Circular Std Bold" panose="020B0804020101010102" pitchFamily="34" charset="0"/>
              </a:rPr>
              <a:t>SPA in TS and Rx for Headless Drupal</a:t>
            </a:r>
            <a:endParaRPr lang="nl-NL" sz="6000" b="1" spc="-150" dirty="0">
              <a:solidFill>
                <a:schemeClr val="bg1"/>
              </a:solidFill>
              <a:latin typeface="Circular Std Bold" panose="020B0804020101010102" pitchFamily="34" charset="0"/>
              <a:ea typeface="Circular Std" charset="0"/>
              <a:cs typeface="Circular Std Bold" panose="020B0804020101010102" pitchFamily="34" charset="0"/>
            </a:endParaRPr>
          </a:p>
        </p:txBody>
      </p:sp>
      <p:sp>
        <p:nvSpPr>
          <p:cNvPr id="2" name="Tekstvak 1"/>
          <p:cNvSpPr txBox="1"/>
          <p:nvPr/>
        </p:nvSpPr>
        <p:spPr>
          <a:xfrm>
            <a:off x="680005" y="5476075"/>
            <a:ext cx="5917565" cy="584775"/>
          </a:xfrm>
          <a:prstGeom prst="rect">
            <a:avLst/>
          </a:prstGeom>
          <a:noFill/>
        </p:spPr>
        <p:txBody>
          <a:bodyPr wrap="square" rtlCol="0">
            <a:spAutoFit/>
          </a:bodyPr>
          <a:lstStyle/>
          <a:p>
            <a:r>
              <a:rPr lang="nl-NL" sz="1600" dirty="0">
                <a:solidFill>
                  <a:schemeClr val="bg1">
                    <a:lumMod val="50000"/>
                  </a:schemeClr>
                </a:solidFill>
                <a:latin typeface="Circular Std Book" panose="020B0604020101020102" pitchFamily="34" charset="0"/>
                <a:ea typeface="Circular Std Book" charset="0"/>
                <a:cs typeface="Circular Std Book" panose="020B0604020101020102" pitchFamily="34" charset="0"/>
                <a:sym typeface="Circular Std Book"/>
              </a:rPr>
              <a:t>5 April 2018</a:t>
            </a:r>
          </a:p>
          <a:p>
            <a:r>
              <a:rPr lang="nl-NL" sz="1600" dirty="0">
                <a:solidFill>
                  <a:schemeClr val="bg1">
                    <a:lumMod val="50000"/>
                  </a:schemeClr>
                </a:solidFill>
                <a:latin typeface="Circular Std Book" panose="020B0604020101020102" pitchFamily="34" charset="0"/>
                <a:ea typeface="Circular Std Book" charset="0"/>
                <a:cs typeface="Circular Std Book" panose="020B0604020101020102" pitchFamily="34" charset="0"/>
                <a:sym typeface="Circular Std Book"/>
              </a:rPr>
              <a:t>Giuseppe Maggiore, CTO</a:t>
            </a:r>
          </a:p>
        </p:txBody>
      </p:sp>
      <p:sp>
        <p:nvSpPr>
          <p:cNvPr id="4" name="Tekstvak 3"/>
          <p:cNvSpPr txBox="1"/>
          <p:nvPr/>
        </p:nvSpPr>
        <p:spPr>
          <a:xfrm>
            <a:off x="680005" y="3890795"/>
            <a:ext cx="7025833" cy="461665"/>
          </a:xfrm>
          <a:prstGeom prst="rect">
            <a:avLst/>
          </a:prstGeom>
          <a:noFill/>
        </p:spPr>
        <p:txBody>
          <a:bodyPr wrap="square" rtlCol="0">
            <a:spAutoFit/>
          </a:bodyPr>
          <a:lstStyle/>
          <a:p>
            <a:r>
              <a:rPr lang="nl-NL" sz="2400" dirty="0">
                <a:solidFill>
                  <a:schemeClr val="bg1">
                    <a:lumMod val="50000"/>
                  </a:schemeClr>
                </a:solidFill>
                <a:latin typeface="Circular Std Book" panose="020B0604020101020102" pitchFamily="34" charset="0"/>
                <a:ea typeface="Circular Std Book" charset="0"/>
                <a:cs typeface="Circular Std Book" panose="020B0604020101020102" pitchFamily="34" charset="0"/>
              </a:rPr>
              <a:t>Bureaupresentatie </a:t>
            </a:r>
            <a:r>
              <a:rPr lang="nl-NL" sz="2400" dirty="0" err="1">
                <a:solidFill>
                  <a:schemeClr val="bg1">
                    <a:lumMod val="50000"/>
                  </a:schemeClr>
                </a:solidFill>
                <a:latin typeface="Circular Std Book" panose="020B0604020101020102" pitchFamily="34" charset="0"/>
                <a:ea typeface="Circular Std Book" charset="0"/>
                <a:cs typeface="Circular Std Book" panose="020B0604020101020102" pitchFamily="34" charset="0"/>
              </a:rPr>
              <a:t>Hoppinger</a:t>
            </a:r>
            <a:endParaRPr lang="nl-NL" sz="2400" dirty="0">
              <a:solidFill>
                <a:schemeClr val="bg1">
                  <a:lumMod val="50000"/>
                </a:schemeClr>
              </a:solidFill>
              <a:latin typeface="Circular Std Book" panose="020B0604020101020102" pitchFamily="34" charset="0"/>
              <a:ea typeface="Circular Std Book" charset="0"/>
              <a:cs typeface="Circular Std Book" panose="020B0604020101020102" pitchFamily="34" charset="0"/>
            </a:endParaRPr>
          </a:p>
        </p:txBody>
      </p:sp>
      <p:pic>
        <p:nvPicPr>
          <p:cNvPr id="6" name="Afbeelding 5">
            <a:extLst>
              <a:ext uri="{FF2B5EF4-FFF2-40B4-BE49-F238E27FC236}">
                <a16:creationId xmlns:a16="http://schemas.microsoft.com/office/drawing/2014/main" id="{01602957-A50A-49A3-ADA3-7218938A734B}"/>
              </a:ext>
            </a:extLst>
          </p:cNvPr>
          <p:cNvPicPr>
            <a:picLocks noChangeAspect="1"/>
          </p:cNvPicPr>
          <p:nvPr/>
        </p:nvPicPr>
        <p:blipFill>
          <a:blip r:embed="rId4"/>
          <a:stretch>
            <a:fillRect/>
          </a:stretch>
        </p:blipFill>
        <p:spPr>
          <a:xfrm>
            <a:off x="10544183" y="5203028"/>
            <a:ext cx="1579038" cy="1735355"/>
          </a:xfrm>
          <a:prstGeom prst="rect">
            <a:avLst/>
          </a:prstGeom>
        </p:spPr>
      </p:pic>
    </p:spTree>
    <p:extLst>
      <p:ext uri="{BB962C8B-B14F-4D97-AF65-F5344CB8AC3E}">
        <p14:creationId xmlns:p14="http://schemas.microsoft.com/office/powerpoint/2010/main" val="36221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Shape 696"/>
          <p:cNvSpPr txBox="1">
            <a:spLocks/>
          </p:cNvSpPr>
          <p:nvPr/>
        </p:nvSpPr>
        <p:spPr>
          <a:xfrm>
            <a:off x="1143355" y="1084457"/>
            <a:ext cx="9905290" cy="738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defRPr/>
            </a:pPr>
            <a:r>
              <a:rPr lang="nl-NL" sz="6000" b="1" dirty="0">
                <a:solidFill>
                  <a:srgbClr val="28292A"/>
                </a:solidFill>
                <a:latin typeface="Circular Std Bold" panose="020B0804020101010102" pitchFamily="34" charset="0"/>
                <a:ea typeface="Circular Std" charset="0"/>
                <a:cs typeface="Circular Std Bold" panose="020B0804020101010102" pitchFamily="34" charset="0"/>
              </a:rPr>
              <a:t>A hybrid architecture</a:t>
            </a:r>
          </a:p>
        </p:txBody>
      </p:sp>
      <p:sp>
        <p:nvSpPr>
          <p:cNvPr id="5" name="Shape 761"/>
          <p:cNvSpPr txBox="1">
            <a:spLocks/>
          </p:cNvSpPr>
          <p:nvPr/>
        </p:nvSpPr>
        <p:spPr>
          <a:xfrm>
            <a:off x="1664208" y="2164761"/>
            <a:ext cx="8823959" cy="2769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buNone/>
              <a:defRPr/>
            </a:pPr>
            <a:r>
              <a:rPr lang="nl-NL" sz="2000" dirty="0">
                <a:solidFill>
                  <a:prstClr val="black"/>
                </a:solidFill>
                <a:latin typeface="Copernicus" panose="02000000000000000000" pitchFamily="50" charset="0"/>
                <a:ea typeface="Copernicus" panose="02000000000000000000" pitchFamily="50" charset="0"/>
                <a:cs typeface="Copernicus Book" charset="0"/>
              </a:rPr>
              <a:t>As digital landscapes grow in complexity, “silver bullets” fall short. </a:t>
            </a:r>
            <a:r>
              <a:rPr lang="nl-NL" sz="2000" i="1" dirty="0">
                <a:solidFill>
                  <a:prstClr val="black"/>
                </a:solidFill>
                <a:latin typeface="Copernicus" panose="02000000000000000000" pitchFamily="50" charset="0"/>
                <a:ea typeface="Copernicus" panose="02000000000000000000" pitchFamily="50" charset="0"/>
                <a:cs typeface="Copernicus Book" charset="0"/>
              </a:rPr>
              <a:t>The best tool for the job</a:t>
            </a:r>
            <a:r>
              <a:rPr lang="nl-NL" sz="2000" dirty="0">
                <a:solidFill>
                  <a:prstClr val="black"/>
                </a:solidFill>
                <a:latin typeface="Copernicus" panose="02000000000000000000" pitchFamily="50" charset="0"/>
                <a:ea typeface="Copernicus" panose="02000000000000000000" pitchFamily="50" charset="0"/>
                <a:cs typeface="Copernicus Book" charset="0"/>
              </a:rPr>
              <a:t> becomes </a:t>
            </a:r>
            <a:r>
              <a:rPr lang="nl-NL" sz="2000" b="1" dirty="0">
                <a:solidFill>
                  <a:prstClr val="black"/>
                </a:solidFill>
                <a:latin typeface="Copernicus" panose="02000000000000000000" pitchFamily="50" charset="0"/>
                <a:ea typeface="Copernicus" panose="02000000000000000000" pitchFamily="50" charset="0"/>
                <a:cs typeface="Copernicus Book" charset="0"/>
              </a:rPr>
              <a:t>the best tools for job</a:t>
            </a:r>
            <a:r>
              <a:rPr lang="nl-NL" sz="2000" dirty="0">
                <a:solidFill>
                  <a:prstClr val="black"/>
                </a:solidFill>
                <a:latin typeface="Copernicus" panose="02000000000000000000" pitchFamily="50" charset="0"/>
                <a:ea typeface="Copernicus" panose="02000000000000000000" pitchFamily="50" charset="0"/>
                <a:cs typeface="Copernicus Book" charset="0"/>
              </a:rPr>
              <a:t>.</a:t>
            </a:r>
          </a:p>
          <a:p>
            <a:pPr marL="0" indent="0" algn="ctr">
              <a:lnSpc>
                <a:spcPct val="150000"/>
              </a:lnSpc>
              <a:buNone/>
              <a:defRPr/>
            </a:pPr>
            <a:endParaRPr lang="nl-NL" sz="2000" i="1" dirty="0">
              <a:solidFill>
                <a:prstClr val="black"/>
              </a:solidFill>
              <a:latin typeface="Copernicus" panose="02000000000000000000" pitchFamily="50" charset="0"/>
              <a:ea typeface="Copernicus" panose="02000000000000000000" pitchFamily="50" charset="0"/>
              <a:cs typeface="Copernicus Book" charset="0"/>
            </a:endParaRPr>
          </a:p>
          <a:p>
            <a:pPr marL="0" indent="0" algn="ctr">
              <a:lnSpc>
                <a:spcPct val="150000"/>
              </a:lnSpc>
              <a:buNone/>
              <a:defRPr/>
            </a:pPr>
            <a:r>
              <a:rPr lang="nl-NL" sz="2000" dirty="0">
                <a:solidFill>
                  <a:prstClr val="black"/>
                </a:solidFill>
                <a:latin typeface="Copernicus" panose="02000000000000000000" pitchFamily="50" charset="0"/>
                <a:ea typeface="Copernicus" panose="02000000000000000000" pitchFamily="50" charset="0"/>
                <a:cs typeface="Copernicus Book" charset="0"/>
              </a:rPr>
              <a:t>So is the headless architecture born as a logical evolution of an old-style CMS.</a:t>
            </a:r>
          </a:p>
        </p:txBody>
      </p:sp>
      <p:pic>
        <p:nvPicPr>
          <p:cNvPr id="6" name="Afbeelding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66698" y="4989438"/>
            <a:ext cx="1514624" cy="1514624"/>
          </a:xfrm>
          <a:prstGeom prst="rect">
            <a:avLst/>
          </a:prstGeom>
        </p:spPr>
      </p:pic>
      <p:pic>
        <p:nvPicPr>
          <p:cNvPr id="7" name="Afbeelding 6"/>
          <p:cNvPicPr>
            <a:picLocks noChangeAspect="1"/>
          </p:cNvPicPr>
          <p:nvPr/>
        </p:nvPicPr>
        <p:blipFill>
          <a:blip r:embed="rId4"/>
          <a:stretch>
            <a:fillRect/>
          </a:stretch>
        </p:blipFill>
        <p:spPr>
          <a:xfrm>
            <a:off x="-51887" y="4572000"/>
            <a:ext cx="2137862" cy="2349500"/>
          </a:xfrm>
          <a:prstGeom prst="rect">
            <a:avLst/>
          </a:prstGeom>
        </p:spPr>
      </p:pic>
    </p:spTree>
    <p:extLst>
      <p:ext uri="{BB962C8B-B14F-4D97-AF65-F5344CB8AC3E}">
        <p14:creationId xmlns:p14="http://schemas.microsoft.com/office/powerpoint/2010/main" val="3347892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96"/>
          <p:cNvSpPr txBox="1">
            <a:spLocks/>
          </p:cNvSpPr>
          <p:nvPr/>
        </p:nvSpPr>
        <p:spPr>
          <a:xfrm>
            <a:off x="1143355" y="1084457"/>
            <a:ext cx="9905290" cy="738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defRPr/>
            </a:pPr>
            <a:r>
              <a:rPr lang="nl-NL" sz="6000" b="1" dirty="0">
                <a:solidFill>
                  <a:srgbClr val="28292A"/>
                </a:solidFill>
                <a:latin typeface="Circular Std Bold" panose="020B0804020101010102" pitchFamily="34" charset="0"/>
                <a:ea typeface="Circular Std" charset="0"/>
                <a:cs typeface="Circular Std Bold" panose="020B0804020101010102" pitchFamily="34" charset="0"/>
              </a:rPr>
              <a:t>A hybrid architecture</a:t>
            </a:r>
          </a:p>
        </p:txBody>
      </p:sp>
      <p:pic>
        <p:nvPicPr>
          <p:cNvPr id="6" name="Afbeelding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66698" y="4989438"/>
            <a:ext cx="1514624" cy="1514624"/>
          </a:xfrm>
          <a:prstGeom prst="rect">
            <a:avLst/>
          </a:prstGeom>
        </p:spPr>
      </p:pic>
      <p:pic>
        <p:nvPicPr>
          <p:cNvPr id="7" name="Afbeelding 6"/>
          <p:cNvPicPr>
            <a:picLocks noChangeAspect="1"/>
          </p:cNvPicPr>
          <p:nvPr/>
        </p:nvPicPr>
        <p:blipFill>
          <a:blip r:embed="rId5"/>
          <a:stretch>
            <a:fillRect/>
          </a:stretch>
        </p:blipFill>
        <p:spPr>
          <a:xfrm>
            <a:off x="-51887" y="4572000"/>
            <a:ext cx="2137862" cy="2349500"/>
          </a:xfrm>
          <a:prstGeom prst="rect">
            <a:avLst/>
          </a:prstGeom>
        </p:spPr>
      </p:pic>
      <p:pic>
        <p:nvPicPr>
          <p:cNvPr id="3" name="Picture 2">
            <a:extLst>
              <a:ext uri="{FF2B5EF4-FFF2-40B4-BE49-F238E27FC236}">
                <a16:creationId xmlns:a16="http://schemas.microsoft.com/office/drawing/2014/main" id="{EB506E09-411F-4DFF-8502-26F8504BE1D1}"/>
              </a:ext>
            </a:extLst>
          </p:cNvPr>
          <p:cNvPicPr>
            <a:picLocks noChangeAspect="1"/>
          </p:cNvPicPr>
          <p:nvPr/>
        </p:nvPicPr>
        <p:blipFill>
          <a:blip r:embed="rId6"/>
          <a:stretch>
            <a:fillRect/>
          </a:stretch>
        </p:blipFill>
        <p:spPr>
          <a:xfrm>
            <a:off x="4095976" y="2426811"/>
            <a:ext cx="4000048" cy="4103398"/>
          </a:xfrm>
          <a:prstGeom prst="rect">
            <a:avLst/>
          </a:prstGeom>
        </p:spPr>
      </p:pic>
    </p:spTree>
    <p:extLst>
      <p:ext uri="{BB962C8B-B14F-4D97-AF65-F5344CB8AC3E}">
        <p14:creationId xmlns:p14="http://schemas.microsoft.com/office/powerpoint/2010/main" val="388425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p:cNvSpPr/>
          <p:nvPr/>
        </p:nvSpPr>
        <p:spPr>
          <a:xfrm>
            <a:off x="6096000" y="-399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3" name="Shape 696"/>
          <p:cNvSpPr txBox="1">
            <a:spLocks/>
          </p:cNvSpPr>
          <p:nvPr/>
        </p:nvSpPr>
        <p:spPr>
          <a:xfrm>
            <a:off x="6983456" y="649685"/>
            <a:ext cx="6684962" cy="7381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NL" sz="3600" dirty="0">
                <a:solidFill>
                  <a:srgbClr val="28292A"/>
                </a:solidFill>
                <a:latin typeface="Circular Std Bold" panose="020B0804020101010102" pitchFamily="34" charset="0"/>
                <a:ea typeface="Circular Std" charset="0"/>
                <a:cs typeface="Circular Std Bold" panose="020B0804020101010102" pitchFamily="34" charset="0"/>
              </a:rPr>
              <a:t>Agenda</a:t>
            </a:r>
          </a:p>
        </p:txBody>
      </p:sp>
      <p:sp>
        <p:nvSpPr>
          <p:cNvPr id="4" name="Shape 695"/>
          <p:cNvSpPr txBox="1">
            <a:spLocks/>
          </p:cNvSpPr>
          <p:nvPr/>
        </p:nvSpPr>
        <p:spPr>
          <a:xfrm>
            <a:off x="6983455" y="1587478"/>
            <a:ext cx="4288749" cy="44998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5000"/>
              </a:lnSpc>
              <a:buClr>
                <a:srgbClr val="28292A"/>
              </a:buClr>
              <a:buFont typeface="Arial" charset="0"/>
              <a:buChar char="•"/>
            </a:pPr>
            <a:r>
              <a:rPr lang="nl-NL" sz="2000" dirty="0">
                <a:solidFill>
                  <a:srgbClr val="28292A"/>
                </a:solidFill>
                <a:latin typeface="Circular Std Book" panose="020B0604020101020102" pitchFamily="34" charset="0"/>
                <a:ea typeface="Circular Std Book" charset="0"/>
                <a:cs typeface="Circular Std Book" panose="020B0604020101020102" pitchFamily="34" charset="0"/>
              </a:rPr>
              <a:t>A hybrid architecture</a:t>
            </a:r>
          </a:p>
          <a:p>
            <a:pPr>
              <a:lnSpc>
                <a:spcPct val="125000"/>
              </a:lnSpc>
              <a:buClr>
                <a:srgbClr val="28292A"/>
              </a:buClr>
              <a:buFont typeface="Arial" charset="0"/>
              <a:buChar char="•"/>
            </a:pPr>
            <a:r>
              <a:rPr lang="nl-NL" sz="2000" dirty="0">
                <a:solidFill>
                  <a:srgbClr val="28292A"/>
                </a:solidFill>
                <a:latin typeface="Circular Std Book" panose="020B0604020101020102" pitchFamily="34" charset="0"/>
                <a:ea typeface="Circular Std Book" charset="0"/>
                <a:cs typeface="Circular Std Book" panose="020B0604020101020102" pitchFamily="34" charset="0"/>
              </a:rPr>
              <a:t>The middle layer</a:t>
            </a:r>
          </a:p>
          <a:p>
            <a:pPr>
              <a:lnSpc>
                <a:spcPct val="125000"/>
              </a:lnSpc>
              <a:buClr>
                <a:srgbClr val="28292A"/>
              </a:buClr>
              <a:buFont typeface="Arial" charset="0"/>
              <a:buChar char="•"/>
            </a:pPr>
            <a:r>
              <a:rPr lang="nl-NL" sz="2000" dirty="0">
                <a:solidFill>
                  <a:srgbClr val="28292A"/>
                </a:solidFill>
                <a:latin typeface="Circular Std Book" panose="020B0604020101020102" pitchFamily="34" charset="0"/>
                <a:ea typeface="Circular Std Book" charset="0"/>
                <a:cs typeface="Circular Std Book" panose="020B0604020101020102" pitchFamily="34" charset="0"/>
              </a:rPr>
              <a:t>TypeScript and the API</a:t>
            </a:r>
          </a:p>
          <a:p>
            <a:pPr>
              <a:lnSpc>
                <a:spcPct val="125000"/>
              </a:lnSpc>
              <a:buClr>
                <a:srgbClr val="28292A"/>
              </a:buClr>
              <a:buFont typeface="Arial" charset="0"/>
              <a:buChar char="•"/>
            </a:pPr>
            <a:r>
              <a:rPr lang="nl-NL" sz="2000" dirty="0">
                <a:solidFill>
                  <a:srgbClr val="28292A"/>
                </a:solidFill>
                <a:latin typeface="Circular Std Book" panose="020B0604020101020102" pitchFamily="34" charset="0"/>
                <a:ea typeface="Circular Std Book" charset="0"/>
                <a:cs typeface="Circular Std Book" panose="020B0604020101020102" pitchFamily="34" charset="0"/>
              </a:rPr>
              <a:t>React</a:t>
            </a:r>
          </a:p>
          <a:p>
            <a:pPr>
              <a:lnSpc>
                <a:spcPct val="125000"/>
              </a:lnSpc>
              <a:buClr>
                <a:srgbClr val="28292A"/>
              </a:buClr>
              <a:buFont typeface="Arial" charset="0"/>
              <a:buChar char="•"/>
            </a:pPr>
            <a:r>
              <a:rPr lang="nl-NL" sz="2000" dirty="0">
                <a:solidFill>
                  <a:srgbClr val="28292A"/>
                </a:solidFill>
                <a:latin typeface="Circular Std Book" panose="020B0604020101020102" pitchFamily="34" charset="0"/>
                <a:ea typeface="Circular Std Book" charset="0"/>
                <a:cs typeface="Circular Std Book" panose="020B0604020101020102" pitchFamily="34" charset="0"/>
              </a:rPr>
              <a:t>Going native!</a:t>
            </a:r>
          </a:p>
        </p:txBody>
      </p:sp>
      <p:pic>
        <p:nvPicPr>
          <p:cNvPr id="6" name="IMG_0149.jpg"/>
          <p:cNvPicPr>
            <a:picLocks noChangeAspect="1"/>
          </p:cNvPicPr>
          <p:nvPr/>
        </p:nvPicPr>
        <p:blipFill rotWithShape="1">
          <a:blip r:embed="rId2" cstate="print">
            <a:extLst>
              <a:ext uri="{28A0092B-C50C-407E-A947-70E740481C1C}">
                <a14:useLocalDpi xmlns:a14="http://schemas.microsoft.com/office/drawing/2010/main" val="0"/>
              </a:ext>
            </a:extLst>
          </a:blip>
          <a:srcRect l="6982" r="33793"/>
          <a:stretch/>
        </p:blipFill>
        <p:spPr>
          <a:xfrm>
            <a:off x="0" y="-3990"/>
            <a:ext cx="6096000" cy="6861990"/>
          </a:xfrm>
          <a:prstGeom prst="rect">
            <a:avLst/>
          </a:prstGeom>
        </p:spPr>
      </p:pic>
      <p:cxnSp>
        <p:nvCxnSpPr>
          <p:cNvPr id="8" name="Rechte verbindingslijn 7"/>
          <p:cNvCxnSpPr/>
          <p:nvPr/>
        </p:nvCxnSpPr>
        <p:spPr>
          <a:xfrm>
            <a:off x="7060564" y="1366947"/>
            <a:ext cx="980193" cy="0"/>
          </a:xfrm>
          <a:prstGeom prst="line">
            <a:avLst/>
          </a:prstGeom>
          <a:ln>
            <a:solidFill>
              <a:srgbClr val="1BDE56"/>
            </a:solidFill>
          </a:ln>
          <a:effectLst>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2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383" y="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5" name="Rechthoek 4"/>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3" name="Tijdelijke aanduiding voor tekst 2"/>
          <p:cNvSpPr>
            <a:spLocks noGrp="1"/>
          </p:cNvSpPr>
          <p:nvPr>
            <p:ph type="body" sz="quarter" idx="14"/>
          </p:nvPr>
        </p:nvSpPr>
        <p:spPr>
          <a:xfrm>
            <a:off x="824800" y="1223155"/>
            <a:ext cx="4909794" cy="553998"/>
          </a:xfrm>
        </p:spPr>
        <p:txBody>
          <a:bodyPr/>
          <a:lstStyle/>
          <a:p>
            <a:r>
              <a:rPr lang="nl-NL" sz="4000" b="1" dirty="0">
                <a:solidFill>
                  <a:srgbClr val="28292A"/>
                </a:solidFill>
                <a:latin typeface="Circular Std Bold" panose="020B0804020101010102" pitchFamily="34" charset="0"/>
                <a:ea typeface="Circular Std" charset="0"/>
                <a:cs typeface="Circular Std Bold" panose="020B0804020101010102" pitchFamily="34" charset="0"/>
              </a:rPr>
              <a:t>The middle layer</a:t>
            </a:r>
          </a:p>
        </p:txBody>
      </p:sp>
      <p:sp>
        <p:nvSpPr>
          <p:cNvPr id="12" name="Tekstvak 11"/>
          <p:cNvSpPr txBox="1"/>
          <p:nvPr/>
        </p:nvSpPr>
        <p:spPr>
          <a:xfrm>
            <a:off x="789936" y="1870895"/>
            <a:ext cx="4248408" cy="402803"/>
          </a:xfrm>
          <a:prstGeom prst="rect">
            <a:avLst/>
          </a:prstGeom>
          <a:noFill/>
        </p:spPr>
        <p:txBody>
          <a:bodyPr wrap="square" rtlCol="0">
            <a:spAutoFit/>
          </a:bodyPr>
          <a:lstStyle/>
          <a:p>
            <a:pPr>
              <a:lnSpc>
                <a:spcPct val="150000"/>
              </a:lnSpc>
            </a:pPr>
            <a:r>
              <a:rPr lang="nl-NL" sz="1500" dirty="0">
                <a:solidFill>
                  <a:schemeClr val="tx1">
                    <a:lumMod val="50000"/>
                    <a:lumOff val="50000"/>
                  </a:schemeClr>
                </a:solidFill>
                <a:latin typeface="Copernicus" panose="02000000000000000000" pitchFamily="50" charset="0"/>
                <a:ea typeface="Copernicus" panose="02000000000000000000" pitchFamily="50" charset="0"/>
                <a:cs typeface="Copernicus Book" charset="0"/>
              </a:rPr>
              <a:t>Connecting and enriching data sources</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429" y="2476500"/>
            <a:ext cx="2017142" cy="2017142"/>
          </a:xfrm>
          <a:prstGeom prst="rect">
            <a:avLst/>
          </a:prstGeom>
        </p:spPr>
      </p:pic>
      <p:sp>
        <p:nvSpPr>
          <p:cNvPr id="9" name="Tijdelijke aanduiding voor tekst 1"/>
          <p:cNvSpPr txBox="1">
            <a:spLocks/>
          </p:cNvSpPr>
          <p:nvPr/>
        </p:nvSpPr>
        <p:spPr>
          <a:xfrm>
            <a:off x="789936" y="2817605"/>
            <a:ext cx="4248408" cy="35355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03236" indent="-285744"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920728" indent="-28574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238220" indent="-28574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555712" indent="-28574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Any lightweight http server would do</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We use expressjs: this way the number of languages remains 2</a:t>
            </a:r>
          </a:p>
          <a:p>
            <a:pPr marL="888986" lvl="1"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In larger projects we have done a lot with .Net Core, if a large DB is already present</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Serve the SPA (one single endpoint) and the data</a:t>
            </a:r>
          </a:p>
          <a:p>
            <a:pPr marL="888986" lvl="1"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Might also do caching</a:t>
            </a:r>
          </a:p>
        </p:txBody>
      </p:sp>
    </p:spTree>
    <p:extLst>
      <p:ext uri="{BB962C8B-B14F-4D97-AF65-F5344CB8AC3E}">
        <p14:creationId xmlns:p14="http://schemas.microsoft.com/office/powerpoint/2010/main" val="9468679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383" y="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rgbClr val="28292A"/>
                </a:solidFill>
              </a:rPr>
              <a:t>       </a:t>
            </a:r>
          </a:p>
        </p:txBody>
      </p:sp>
      <p:sp>
        <p:nvSpPr>
          <p:cNvPr id="5" name="Rechthoek 4"/>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3" name="Tijdelijke aanduiding voor tekst 2"/>
          <p:cNvSpPr>
            <a:spLocks noGrp="1"/>
          </p:cNvSpPr>
          <p:nvPr>
            <p:ph type="body" sz="quarter" idx="14"/>
          </p:nvPr>
        </p:nvSpPr>
        <p:spPr>
          <a:xfrm>
            <a:off x="824800" y="1401402"/>
            <a:ext cx="4652456" cy="553998"/>
          </a:xfrm>
        </p:spPr>
        <p:txBody>
          <a:bodyPr/>
          <a:lstStyle/>
          <a:p>
            <a:r>
              <a:rPr lang="nl-NL" sz="4000" b="1" dirty="0">
                <a:solidFill>
                  <a:srgbClr val="28292A"/>
                </a:solidFill>
                <a:latin typeface="Circular Std Bold" panose="020B0804020101010102" pitchFamily="34" charset="0"/>
                <a:ea typeface="Circular Std" charset="0"/>
                <a:cs typeface="Circular Std Bold" panose="020B0804020101010102" pitchFamily="34" charset="0"/>
              </a:rPr>
              <a:t>TypeScript</a:t>
            </a:r>
          </a:p>
        </p:txBody>
      </p:sp>
      <p:sp>
        <p:nvSpPr>
          <p:cNvPr id="2" name="Tijdelijke aanduiding voor tekst 1"/>
          <p:cNvSpPr>
            <a:spLocks noGrp="1"/>
          </p:cNvSpPr>
          <p:nvPr>
            <p:ph type="body" sz="quarter" idx="16"/>
          </p:nvPr>
        </p:nvSpPr>
        <p:spPr>
          <a:xfrm>
            <a:off x="824798" y="2837159"/>
            <a:ext cx="4652458" cy="3753764"/>
          </a:xfrm>
        </p:spPr>
        <p:txBody>
          <a:bodyPr>
            <a:noAutofit/>
          </a:bodyPr>
          <a:lstStyle/>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Leverage existing JS knowledge</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Enjoy first class tooling and static typing</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Strong functional core</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Rich type system</a:t>
            </a:r>
          </a:p>
        </p:txBody>
      </p:sp>
      <p:sp>
        <p:nvSpPr>
          <p:cNvPr id="12" name="Tekstvak 11"/>
          <p:cNvSpPr txBox="1"/>
          <p:nvPr/>
        </p:nvSpPr>
        <p:spPr>
          <a:xfrm>
            <a:off x="789936" y="2003865"/>
            <a:ext cx="4587976" cy="402803"/>
          </a:xfrm>
          <a:prstGeom prst="rect">
            <a:avLst/>
          </a:prstGeom>
          <a:noFill/>
        </p:spPr>
        <p:txBody>
          <a:bodyPr wrap="square" rtlCol="0">
            <a:spAutoFit/>
          </a:bodyPr>
          <a:lstStyle/>
          <a:p>
            <a:pPr>
              <a:lnSpc>
                <a:spcPct val="150000"/>
              </a:lnSpc>
            </a:pPr>
            <a:r>
              <a:rPr lang="nl-NL" sz="1500" dirty="0">
                <a:solidFill>
                  <a:schemeClr val="tx1">
                    <a:lumMod val="50000"/>
                    <a:lumOff val="50000"/>
                  </a:schemeClr>
                </a:solidFill>
                <a:latin typeface="Copernicus" panose="02000000000000000000" pitchFamily="50" charset="0"/>
                <a:ea typeface="Copernicus" panose="02000000000000000000" pitchFamily="50" charset="0"/>
                <a:cs typeface="Copernicus Book" charset="0"/>
              </a:rPr>
              <a:t>Safety and scalability, close to JavaScript</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180" y="2460180"/>
            <a:ext cx="1937639" cy="1937639"/>
          </a:xfrm>
          <a:prstGeom prst="rect">
            <a:avLst/>
          </a:prstGeom>
        </p:spPr>
      </p:pic>
    </p:spTree>
    <p:extLst>
      <p:ext uri="{BB962C8B-B14F-4D97-AF65-F5344CB8AC3E}">
        <p14:creationId xmlns:p14="http://schemas.microsoft.com/office/powerpoint/2010/main" val="906484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uiExpand="1"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383" y="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5" name="Rechthoek 4"/>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3" name="Tijdelijke aanduiding voor tekst 2"/>
          <p:cNvSpPr>
            <a:spLocks noGrp="1"/>
          </p:cNvSpPr>
          <p:nvPr>
            <p:ph type="body" sz="quarter" idx="14"/>
          </p:nvPr>
        </p:nvSpPr>
        <p:spPr>
          <a:xfrm>
            <a:off x="842906" y="1840791"/>
            <a:ext cx="3342396" cy="553998"/>
          </a:xfrm>
        </p:spPr>
        <p:txBody>
          <a:bodyPr/>
          <a:lstStyle/>
          <a:p>
            <a:r>
              <a:rPr lang="nl-NL" sz="4000" b="1" dirty="0">
                <a:solidFill>
                  <a:srgbClr val="28292A"/>
                </a:solidFill>
                <a:latin typeface="Circular Std Bold" panose="020B0804020101010102" pitchFamily="34" charset="0"/>
                <a:ea typeface="Circular Std" charset="0"/>
                <a:cs typeface="Circular Std Bold" panose="020B0804020101010102" pitchFamily="34" charset="0"/>
              </a:rPr>
              <a:t>API</a:t>
            </a:r>
          </a:p>
        </p:txBody>
      </p:sp>
      <p:sp>
        <p:nvSpPr>
          <p:cNvPr id="2" name="Tijdelijke aanduiding voor tekst 1"/>
          <p:cNvSpPr>
            <a:spLocks noGrp="1"/>
          </p:cNvSpPr>
          <p:nvPr>
            <p:ph type="body" sz="quarter" idx="16"/>
          </p:nvPr>
        </p:nvSpPr>
        <p:spPr>
          <a:xfrm>
            <a:off x="824798" y="3276548"/>
            <a:ext cx="4067835" cy="2981751"/>
          </a:xfrm>
        </p:spPr>
        <p:txBody>
          <a:bodyPr>
            <a:normAutofit/>
          </a:bodyPr>
          <a:lstStyle/>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Inside-out design</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Define the structures for the Spa</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Mock, iterate right away</a:t>
            </a:r>
          </a:p>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The middle layer will abstract the differences away</a:t>
            </a:r>
          </a:p>
        </p:txBody>
      </p:sp>
      <p:sp>
        <p:nvSpPr>
          <p:cNvPr id="12" name="Tekstvak 11"/>
          <p:cNvSpPr txBox="1"/>
          <p:nvPr/>
        </p:nvSpPr>
        <p:spPr>
          <a:xfrm>
            <a:off x="789936" y="2443254"/>
            <a:ext cx="4102698" cy="402803"/>
          </a:xfrm>
          <a:prstGeom prst="rect">
            <a:avLst/>
          </a:prstGeom>
          <a:noFill/>
        </p:spPr>
        <p:txBody>
          <a:bodyPr wrap="square" rtlCol="0">
            <a:spAutoFit/>
          </a:bodyPr>
          <a:lstStyle/>
          <a:p>
            <a:pPr>
              <a:lnSpc>
                <a:spcPct val="150000"/>
              </a:lnSpc>
            </a:pPr>
            <a:r>
              <a:rPr lang="nl-NL" sz="1500" dirty="0">
                <a:solidFill>
                  <a:schemeClr val="tx1">
                    <a:lumMod val="50000"/>
                    <a:lumOff val="50000"/>
                  </a:schemeClr>
                </a:solidFill>
                <a:latin typeface="Copernicus" panose="02000000000000000000" pitchFamily="50" charset="0"/>
                <a:ea typeface="Copernicus" panose="02000000000000000000" pitchFamily="50" charset="0"/>
                <a:cs typeface="Copernicus Book" charset="0"/>
              </a:rPr>
              <a:t>Getting the data</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405" y="2476500"/>
            <a:ext cx="1905000" cy="1905000"/>
          </a:xfrm>
          <a:prstGeom prst="rect">
            <a:avLst/>
          </a:prstGeom>
        </p:spPr>
      </p:pic>
    </p:spTree>
    <p:extLst>
      <p:ext uri="{BB962C8B-B14F-4D97-AF65-F5344CB8AC3E}">
        <p14:creationId xmlns:p14="http://schemas.microsoft.com/office/powerpoint/2010/main" val="20730115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uiExpand="1" build="p"/>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4383" y="0"/>
            <a:ext cx="6096000"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5" name="Rechthoek 4"/>
          <p:cNvSpPr/>
          <p:nvPr/>
        </p:nvSpPr>
        <p:spPr>
          <a:xfrm>
            <a:off x="6096000" y="0"/>
            <a:ext cx="6096000" cy="6858000"/>
          </a:xfrm>
          <a:prstGeom prst="rect">
            <a:avLst/>
          </a:prstGeom>
          <a:solidFill>
            <a:srgbClr val="28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28292A"/>
              </a:solidFill>
            </a:endParaRPr>
          </a:p>
        </p:txBody>
      </p:sp>
      <p:sp>
        <p:nvSpPr>
          <p:cNvPr id="3" name="Tijdelijke aanduiding voor tekst 2"/>
          <p:cNvSpPr>
            <a:spLocks noGrp="1"/>
          </p:cNvSpPr>
          <p:nvPr>
            <p:ph type="body" sz="quarter" idx="14"/>
          </p:nvPr>
        </p:nvSpPr>
        <p:spPr>
          <a:xfrm>
            <a:off x="824800" y="966158"/>
            <a:ext cx="4046138" cy="1107996"/>
          </a:xfrm>
        </p:spPr>
        <p:txBody>
          <a:bodyPr/>
          <a:lstStyle/>
          <a:p>
            <a:r>
              <a:rPr lang="nl-NL" sz="4000" b="1" dirty="0">
                <a:solidFill>
                  <a:srgbClr val="28292A"/>
                </a:solidFill>
                <a:latin typeface="Circular Std Bold" panose="020B0804020101010102" pitchFamily="34" charset="0"/>
                <a:ea typeface="Circular Std" charset="0"/>
                <a:cs typeface="Circular Std Bold" panose="020B0804020101010102" pitchFamily="34" charset="0"/>
              </a:rPr>
              <a:t>Introduction to React</a:t>
            </a:r>
          </a:p>
        </p:txBody>
      </p:sp>
      <p:sp>
        <p:nvSpPr>
          <p:cNvPr id="2" name="Tijdelijke aanduiding voor tekst 1"/>
          <p:cNvSpPr>
            <a:spLocks noGrp="1"/>
          </p:cNvSpPr>
          <p:nvPr>
            <p:ph type="body" sz="quarter" idx="16"/>
          </p:nvPr>
        </p:nvSpPr>
        <p:spPr>
          <a:xfrm>
            <a:off x="824798" y="2955913"/>
            <a:ext cx="4958485" cy="3143033"/>
          </a:xfrm>
        </p:spPr>
        <p:txBody>
          <a:bodyPr>
            <a:normAutofit/>
          </a:bodyPr>
          <a:lstStyle/>
          <a:p>
            <a:pPr marL="285750" indent="-285750">
              <a:lnSpc>
                <a:spcPct val="150000"/>
              </a:lnSpc>
              <a:buClr>
                <a:srgbClr val="28292A"/>
              </a:buClr>
              <a:buFont typeface="Arial" charset="0"/>
              <a:buChar char="•"/>
            </a:pPr>
            <a:r>
              <a:rPr lang="nl-NL" dirty="0">
                <a:solidFill>
                  <a:srgbClr val="28292A"/>
                </a:solidFill>
                <a:latin typeface="Circular Std Book" charset="0"/>
                <a:ea typeface="Circular Std Book" charset="0"/>
                <a:cs typeface="Circular Std Book" charset="0"/>
              </a:rPr>
              <a:t>Containers: state and properties</a:t>
            </a:r>
          </a:p>
          <a:p>
            <a:pPr marL="285750" indent="-285750">
              <a:lnSpc>
                <a:spcPct val="150000"/>
              </a:lnSpc>
              <a:buClr>
                <a:srgbClr val="28292A"/>
              </a:buClr>
              <a:buFont typeface="Arial" charset="0"/>
              <a:buChar char="•"/>
            </a:pPr>
            <a:r>
              <a:rPr lang="nl-NL" sz="1800" dirty="0">
                <a:solidFill>
                  <a:srgbClr val="28292A"/>
                </a:solidFill>
                <a:latin typeface="Circular Std Book" charset="0"/>
                <a:ea typeface="Circular Std Book" charset="0"/>
                <a:cs typeface="Circular Std Book" charset="0"/>
              </a:rPr>
              <a:t>Components: only properties, referentially transparent</a:t>
            </a:r>
          </a:p>
        </p:txBody>
      </p:sp>
      <p:sp>
        <p:nvSpPr>
          <p:cNvPr id="12" name="Tekstvak 11"/>
          <p:cNvSpPr txBox="1"/>
          <p:nvPr/>
        </p:nvSpPr>
        <p:spPr>
          <a:xfrm>
            <a:off x="789936" y="2122619"/>
            <a:ext cx="4185020" cy="402803"/>
          </a:xfrm>
          <a:prstGeom prst="rect">
            <a:avLst/>
          </a:prstGeom>
          <a:noFill/>
        </p:spPr>
        <p:txBody>
          <a:bodyPr wrap="square" rtlCol="0">
            <a:spAutoFit/>
          </a:bodyPr>
          <a:lstStyle/>
          <a:p>
            <a:pPr>
              <a:lnSpc>
                <a:spcPct val="150000"/>
              </a:lnSpc>
            </a:pPr>
            <a:r>
              <a:rPr lang="nl-NL" sz="1500" dirty="0">
                <a:solidFill>
                  <a:schemeClr val="tx1">
                    <a:lumMod val="50000"/>
                    <a:lumOff val="50000"/>
                  </a:schemeClr>
                </a:solidFill>
                <a:latin typeface="Copernicus" panose="02000000000000000000" pitchFamily="50" charset="0"/>
                <a:ea typeface="Copernicus" panose="02000000000000000000" pitchFamily="50" charset="0"/>
                <a:cs typeface="Copernicus Book" charset="0"/>
              </a:rPr>
              <a:t>A quick, smart rendering layer with lots of logic</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0" y="2476500"/>
            <a:ext cx="1905000" cy="1905000"/>
          </a:xfrm>
          <a:prstGeom prst="rect">
            <a:avLst/>
          </a:prstGeom>
        </p:spPr>
      </p:pic>
    </p:spTree>
    <p:extLst>
      <p:ext uri="{BB962C8B-B14F-4D97-AF65-F5344CB8AC3E}">
        <p14:creationId xmlns:p14="http://schemas.microsoft.com/office/powerpoint/2010/main" val="62314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uiExpand="1" build="p"/>
      <p:bldP spid="12" grpId="0"/>
    </p:bld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580</Words>
  <Application>Microsoft Office PowerPoint</Application>
  <PresentationFormat>Widescreen</PresentationFormat>
  <Paragraphs>90</Paragraphs>
  <Slides>19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Calibri Light</vt:lpstr>
      <vt:lpstr>Circular Std</vt:lpstr>
      <vt:lpstr>Circular Std Black</vt:lpstr>
      <vt:lpstr>Circular Std Bold</vt:lpstr>
      <vt:lpstr>Circular Std Book</vt:lpstr>
      <vt:lpstr>Copernicus</vt:lpstr>
      <vt:lpstr>Copernicus Book</vt:lpstr>
      <vt:lpstr>Helvetica Light</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Hoppinger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Eric de Vos;Gerard Pastwa</dc:creator>
  <cp:lastModifiedBy>Maggiore, G. (Giuseppe)</cp:lastModifiedBy>
  <cp:revision>194</cp:revision>
  <cp:lastPrinted>2017-10-06T07:38:42Z</cp:lastPrinted>
  <dcterms:created xsi:type="dcterms:W3CDTF">2016-05-24T08:54:27Z</dcterms:created>
  <dcterms:modified xsi:type="dcterms:W3CDTF">2018-04-05T08:21:57Z</dcterms:modified>
</cp:coreProperties>
</file>